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6.jpg" ContentType="image/png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8" r:id="rId6"/>
    <p:sldId id="259" r:id="rId7"/>
    <p:sldId id="266" r:id="rId8"/>
    <p:sldId id="260" r:id="rId9"/>
    <p:sldId id="268" r:id="rId10"/>
    <p:sldId id="261" r:id="rId11"/>
    <p:sldId id="262" r:id="rId12"/>
    <p:sldId id="263" r:id="rId13"/>
    <p:sldId id="264" r:id="rId14"/>
    <p:sldId id="265" r:id="rId15"/>
    <p:sldId id="269" r:id="rId16"/>
  </p:sldIdLst>
  <p:sldSz cx="9144000" cy="6858000" type="screen4x3"/>
  <p:notesSz cx="6797675" cy="987266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7D91"/>
    <a:srgbClr val="FAA500"/>
    <a:srgbClr val="455960"/>
    <a:srgbClr val="4A5B60"/>
    <a:srgbClr val="697378"/>
    <a:srgbClr val="E78E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12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3954" y="10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0D184-D464-48E9-9CA0-A94E873F6C2C}" type="datetimeFigureOut">
              <a:rPr lang="de-CH" smtClean="0"/>
              <a:t>31.05.2018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77753-DB7C-4FA7-98FC-17681D88797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1596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2B663-2BA9-4D7E-8201-5DE4109E1EDD}" type="datetimeFigureOut">
              <a:rPr lang="de-CH" smtClean="0"/>
              <a:t>31.05.2018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44704-8E6D-4CF2-8CFA-A0F7BC751896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89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E44704-8E6D-4CF2-8CFA-A0F7BC751896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9501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bgerundetes Rechteck 5"/>
          <p:cNvSpPr/>
          <p:nvPr/>
        </p:nvSpPr>
        <p:spPr>
          <a:xfrm>
            <a:off x="0" y="1619250"/>
            <a:ext cx="6119813" cy="73025"/>
          </a:xfrm>
          <a:prstGeom prst="roundRect">
            <a:avLst/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455960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0" y="4500563"/>
            <a:ext cx="6119813" cy="71437"/>
          </a:xfrm>
          <a:prstGeom prst="roundRect">
            <a:avLst/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pic>
        <p:nvPicPr>
          <p:cNvPr id="13" name="Bild 6" descr="BFH_Logo_A_defren_100_RGB_1302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8" y="315913"/>
            <a:ext cx="1530350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11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692000"/>
            <a:ext cx="6120000" cy="28080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latin typeface="Lucida Sans"/>
                <a:cs typeface="Lucida Sans"/>
              </a:defRPr>
            </a:lvl1pPr>
          </a:lstStyle>
          <a:p>
            <a:pPr lvl="0"/>
            <a:r>
              <a:rPr lang="de-DE" noProof="0" dirty="0"/>
              <a:t>Titelseite mit Bild </a:t>
            </a:r>
            <a:br>
              <a:rPr lang="de-DE" noProof="0" dirty="0"/>
            </a:br>
            <a:br>
              <a:rPr lang="de-DE" noProof="0" dirty="0"/>
            </a:br>
            <a:br>
              <a:rPr lang="de-DE" noProof="0" dirty="0"/>
            </a:br>
            <a:r>
              <a:rPr lang="de-DE" noProof="0" dirty="0" err="1"/>
              <a:t>Bild</a:t>
            </a:r>
            <a:r>
              <a:rPr lang="de-DE" noProof="0" dirty="0"/>
              <a:t>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ctrTitle"/>
          </p:nvPr>
        </p:nvSpPr>
        <p:spPr>
          <a:xfrm>
            <a:off x="468000" y="4623441"/>
            <a:ext cx="8044216" cy="533105"/>
          </a:xfrm>
          <a:prstGeom prst="rect">
            <a:avLst/>
          </a:prstGeom>
        </p:spPr>
        <p:txBody>
          <a:bodyPr lIns="0"/>
          <a:lstStyle>
            <a:lvl1pPr algn="l">
              <a:defRPr sz="2600">
                <a:solidFill>
                  <a:srgbClr val="697D9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468000" y="5156546"/>
            <a:ext cx="6784390" cy="805526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1600">
                <a:solidFill>
                  <a:srgbClr val="697D91"/>
                </a:solidFill>
                <a:latin typeface="Lucida Sans"/>
                <a:cs typeface="Lucida Sans Unicod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54E59C50-9091-47E0-9CC3-098AB298FD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9541" y="6359733"/>
            <a:ext cx="5885509" cy="361741"/>
          </a:xfrm>
          <a:prstGeom prst="rect">
            <a:avLst/>
          </a:prstGeom>
        </p:spPr>
        <p:txBody>
          <a:bodyPr vert="horz" lIns="0" rIns="0" anchor="ctr"/>
          <a:lstStyle>
            <a:lvl1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200" baseline="0">
                <a:solidFill>
                  <a:srgbClr val="697D91"/>
                </a:solidFill>
                <a:latin typeface="Lucida Sans"/>
              </a:defRPr>
            </a:lvl1pPr>
            <a:lvl2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2pPr>
            <a:lvl3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3pPr>
            <a:lvl4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4pPr>
            <a:lvl5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 dirty="0"/>
              <a:t>Engineering and Information Technology</a:t>
            </a:r>
          </a:p>
        </p:txBody>
      </p:sp>
      <p:sp>
        <p:nvSpPr>
          <p:cNvPr id="17" name="Textplatzhalter 15">
            <a:extLst>
              <a:ext uri="{FF2B5EF4-FFF2-40B4-BE49-F238E27FC236}">
                <a16:creationId xmlns:a16="http://schemas.microsoft.com/office/drawing/2014/main" id="{C943E550-1A0B-4E74-8615-694FE04164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1147" y="6369466"/>
            <a:ext cx="1890183" cy="361741"/>
          </a:xfrm>
          <a:prstGeom prst="rect">
            <a:avLst/>
          </a:prstGeom>
        </p:spPr>
        <p:txBody>
          <a:bodyPr vert="horz" lIns="0" rIns="0" anchor="ctr"/>
          <a:lstStyle>
            <a:lvl1pPr marL="0" indent="0" algn="r">
              <a:buClr>
                <a:srgbClr val="FAA500"/>
              </a:buClr>
              <a:buSzPct val="80000"/>
              <a:buFont typeface="Lucida Grande"/>
              <a:buNone/>
              <a:tabLst>
                <a:tab pos="2151063" algn="l"/>
              </a:tabLst>
              <a:defRPr sz="1200" baseline="0">
                <a:solidFill>
                  <a:srgbClr val="697D91"/>
                </a:solidFill>
                <a:latin typeface="Lucida Sans"/>
              </a:defRPr>
            </a:lvl1pPr>
            <a:lvl2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2pPr>
            <a:lvl3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3pPr>
            <a:lvl4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4pPr>
            <a:lvl5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en-GB" dirty="0"/>
              <a:t>08/11/2017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0704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Textfelder/Bilder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67999" y="360000"/>
            <a:ext cx="8171999" cy="540000"/>
          </a:xfrm>
          <a:prstGeom prst="rect">
            <a:avLst/>
          </a:prstGeom>
        </p:spPr>
        <p:txBody>
          <a:bodyPr lIns="0" rIns="0"/>
          <a:lstStyle>
            <a:lvl1pPr algn="l">
              <a:defRPr sz="2600" b="0" i="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3"/>
          </p:nvPr>
        </p:nvSpPr>
        <p:spPr>
          <a:xfrm>
            <a:off x="468000" y="2155050"/>
            <a:ext cx="2592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5"/>
          </p:nvPr>
        </p:nvSpPr>
        <p:spPr>
          <a:xfrm>
            <a:off x="3258000" y="2155050"/>
            <a:ext cx="2592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19"/>
          </p:nvPr>
        </p:nvSpPr>
        <p:spPr>
          <a:xfrm>
            <a:off x="6047998" y="2155050"/>
            <a:ext cx="2592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68000" y="1439357"/>
            <a:ext cx="2592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</a:t>
            </a:r>
          </a:p>
        </p:txBody>
      </p:sp>
      <p:sp>
        <p:nvSpPr>
          <p:cNvPr id="13" name="Textplatzhalter 2"/>
          <p:cNvSpPr>
            <a:spLocks noGrp="1"/>
          </p:cNvSpPr>
          <p:nvPr>
            <p:ph type="body" idx="18" hasCustomPrompt="1"/>
          </p:nvPr>
        </p:nvSpPr>
        <p:spPr>
          <a:xfrm>
            <a:off x="3258000" y="1439357"/>
            <a:ext cx="2592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</a:t>
            </a:r>
          </a:p>
        </p:txBody>
      </p:sp>
      <p:sp>
        <p:nvSpPr>
          <p:cNvPr id="16" name="Textplatzhalter 2"/>
          <p:cNvSpPr>
            <a:spLocks noGrp="1"/>
          </p:cNvSpPr>
          <p:nvPr>
            <p:ph type="body" idx="20" hasCustomPrompt="1"/>
          </p:nvPr>
        </p:nvSpPr>
        <p:spPr>
          <a:xfrm>
            <a:off x="6047998" y="1439357"/>
            <a:ext cx="2592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4693C-0922-485A-BC94-AA009DF47382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A665E9-3C42-4E8F-BBB6-FCD8D496252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45844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>
          <a:xfrm>
            <a:off x="-4470" y="1685157"/>
            <a:ext cx="7019925" cy="2881312"/>
          </a:xfrm>
          <a:prstGeom prst="roundRect">
            <a:avLst>
              <a:gd name="adj" fmla="val 1188"/>
            </a:avLst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>
              <a:solidFill>
                <a:srgbClr val="E78E23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0" y="1633538"/>
            <a:ext cx="7019925" cy="71437"/>
          </a:xfrm>
          <a:prstGeom prst="roundRect">
            <a:avLst/>
          </a:prstGeom>
          <a:solidFill>
            <a:srgbClr val="FAA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0" y="4513263"/>
            <a:ext cx="7019925" cy="71437"/>
          </a:xfrm>
          <a:prstGeom prst="roundRect">
            <a:avLst/>
          </a:prstGeom>
          <a:solidFill>
            <a:srgbClr val="FAA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pic>
        <p:nvPicPr>
          <p:cNvPr id="9" name="Bild 8" descr="BFH_Logo_A_defren_100_RGB_13022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38" y="315913"/>
            <a:ext cx="1530350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>
            <a:spLocks noGrp="1"/>
          </p:cNvSpPr>
          <p:nvPr>
            <p:ph type="ctrTitle" hasCustomPrompt="1"/>
          </p:nvPr>
        </p:nvSpPr>
        <p:spPr>
          <a:xfrm>
            <a:off x="452437" y="1839808"/>
            <a:ext cx="6139985" cy="533105"/>
          </a:xfrm>
          <a:prstGeom prst="rect">
            <a:avLst/>
          </a:prstGeom>
        </p:spPr>
        <p:txBody>
          <a:bodyPr lIns="0" rIns="0"/>
          <a:lstStyle>
            <a:lvl1pPr algn="l">
              <a:defRPr sz="2600" baseline="0">
                <a:solidFill>
                  <a:srgbClr val="FFC000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 dirty="0"/>
              <a:t>TITLE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6EE7096-B418-4AAF-8322-857EDF7BF6DB}"/>
              </a:ext>
            </a:extLst>
          </p:cNvPr>
          <p:cNvCxnSpPr>
            <a:cxnSpLocks/>
          </p:cNvCxnSpPr>
          <p:nvPr userDrawn="1"/>
        </p:nvCxnSpPr>
        <p:spPr>
          <a:xfrm>
            <a:off x="452435" y="3285063"/>
            <a:ext cx="6148444" cy="0"/>
          </a:xfrm>
          <a:prstGeom prst="line">
            <a:avLst/>
          </a:prstGeom>
          <a:ln w="28575">
            <a:solidFill>
              <a:srgbClr val="FAA5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FB1966F-7217-4C92-8ADB-E15B54AC58E5}"/>
              </a:ext>
            </a:extLst>
          </p:cNvPr>
          <p:cNvSpPr txBox="1"/>
          <p:nvPr userDrawn="1"/>
        </p:nvSpPr>
        <p:spPr>
          <a:xfrm>
            <a:off x="4755157" y="3987151"/>
            <a:ext cx="1950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GB" sz="1800" dirty="0">
                <a:solidFill>
                  <a:schemeClr val="bg1"/>
                </a:solidFill>
                <a:latin typeface="+mj-lt"/>
              </a:rPr>
              <a:t>Noli Manzoni</a:t>
            </a:r>
            <a:endParaRPr lang="it-CH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8797BBC2-303C-476F-9EBB-9C235A6B2006}"/>
              </a:ext>
            </a:extLst>
          </p:cNvPr>
          <p:cNvSpPr txBox="1">
            <a:spLocks/>
          </p:cNvSpPr>
          <p:nvPr userDrawn="1"/>
        </p:nvSpPr>
        <p:spPr>
          <a:xfrm>
            <a:off x="469370" y="3389209"/>
            <a:ext cx="6156917" cy="379386"/>
          </a:xfrm>
          <a:prstGeom prst="rect">
            <a:avLst/>
          </a:prstGeom>
        </p:spPr>
        <p:txBody>
          <a:bodyPr lIns="0" r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 kern="1200" baseline="0">
                <a:solidFill>
                  <a:schemeClr val="bg1"/>
                </a:solidFill>
                <a:latin typeface="Lucida Sans"/>
                <a:ea typeface="MS PGothic" pitchFamily="34" charset="-128"/>
                <a:cs typeface="Lucida Sans Unicode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lvl="0"/>
            <a:r>
              <a:rPr lang="de-DE" sz="1200" dirty="0"/>
              <a:t>Engineering and Information Technology</a:t>
            </a:r>
          </a:p>
        </p:txBody>
      </p:sp>
      <p:sp>
        <p:nvSpPr>
          <p:cNvPr id="34" name="Titel 1">
            <a:extLst>
              <a:ext uri="{FF2B5EF4-FFF2-40B4-BE49-F238E27FC236}">
                <a16:creationId xmlns:a16="http://schemas.microsoft.com/office/drawing/2014/main" id="{42EC95C4-2B25-4478-B843-C35016571C7B}"/>
              </a:ext>
            </a:extLst>
          </p:cNvPr>
          <p:cNvSpPr txBox="1">
            <a:spLocks/>
          </p:cNvSpPr>
          <p:nvPr userDrawn="1"/>
        </p:nvSpPr>
        <p:spPr>
          <a:xfrm>
            <a:off x="469369" y="2838875"/>
            <a:ext cx="6156921" cy="286938"/>
          </a:xfrm>
          <a:prstGeom prst="rect">
            <a:avLst/>
          </a:prstGeom>
        </p:spPr>
        <p:txBody>
          <a:bodyPr lIns="0" rIns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600" kern="1200" baseline="0">
                <a:solidFill>
                  <a:schemeClr val="bg1"/>
                </a:solidFill>
                <a:latin typeface="Lucida Sans"/>
                <a:ea typeface="MS PGothic" pitchFamily="34" charset="-128"/>
                <a:cs typeface="Lucida Sans Unicode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Lucida Sans" pitchFamily="34" charset="0"/>
                <a:ea typeface="MS PGothic" pitchFamily="34" charset="-128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GB" sz="1400" dirty="0"/>
              <a:t>15/06/2018</a:t>
            </a:r>
            <a:endParaRPr lang="de-DE" sz="1400" dirty="0"/>
          </a:p>
        </p:txBody>
      </p:sp>
      <p:sp>
        <p:nvSpPr>
          <p:cNvPr id="36" name="Textplatzhalter 15">
            <a:extLst>
              <a:ext uri="{FF2B5EF4-FFF2-40B4-BE49-F238E27FC236}">
                <a16:creationId xmlns:a16="http://schemas.microsoft.com/office/drawing/2014/main" id="{0455B972-5199-448F-8C85-D71B912559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902" y="2452556"/>
            <a:ext cx="5885509" cy="361741"/>
          </a:xfrm>
          <a:prstGeom prst="rect">
            <a:avLst/>
          </a:prstGeom>
        </p:spPr>
        <p:txBody>
          <a:bodyPr vert="horz" lIns="0" rIns="0" anchor="ctr"/>
          <a:lstStyle>
            <a:lvl1pPr marL="0" indent="0">
              <a:buClr>
                <a:srgbClr val="FAA500"/>
              </a:buClr>
              <a:buSzPct val="80000"/>
              <a:buFont typeface="Lucida Grande"/>
              <a:buNone/>
              <a:tabLst>
                <a:tab pos="2151063" algn="l"/>
              </a:tabLst>
              <a:defRPr sz="1800" baseline="0">
                <a:solidFill>
                  <a:schemeClr val="bg1"/>
                </a:solidFill>
                <a:latin typeface="Lucida Sans"/>
              </a:defRPr>
            </a:lvl1pPr>
            <a:lvl2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2pPr>
            <a:lvl3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3pPr>
            <a:lvl4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4pPr>
            <a:lvl5pPr marL="177800" indent="-177800">
              <a:buClr>
                <a:srgbClr val="FAA500"/>
              </a:buClr>
              <a:buSzPct val="80000"/>
              <a:buFont typeface="Lucida Grande"/>
              <a:buChar char="▶"/>
              <a:tabLst>
                <a:tab pos="2151063" algn="l"/>
              </a:tabLst>
              <a:defRPr sz="1000" baseline="0">
                <a:solidFill>
                  <a:srgbClr val="697378"/>
                </a:solidFill>
                <a:latin typeface="Lucida Sans"/>
              </a:defRPr>
            </a:lvl5pPr>
          </a:lstStyle>
          <a:p>
            <a:pPr lvl="0"/>
            <a:r>
              <a:rPr lang="de-DE" dirty="0"/>
              <a:t>Module</a:t>
            </a:r>
          </a:p>
        </p:txBody>
      </p:sp>
    </p:spTree>
    <p:extLst>
      <p:ext uri="{BB962C8B-B14F-4D97-AF65-F5344CB8AC3E}">
        <p14:creationId xmlns:p14="http://schemas.microsoft.com/office/powerpoint/2010/main" val="140268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seit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0" y="1668463"/>
            <a:ext cx="7019925" cy="2881312"/>
          </a:xfrm>
          <a:prstGeom prst="roundRect">
            <a:avLst>
              <a:gd name="adj" fmla="val 1188"/>
            </a:avLst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697D91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0" y="1633538"/>
            <a:ext cx="7019925" cy="71437"/>
          </a:xfrm>
          <a:prstGeom prst="roundRect">
            <a:avLst/>
          </a:prstGeom>
          <a:solidFill>
            <a:srgbClr val="FAA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0" y="4513263"/>
            <a:ext cx="7019925" cy="71437"/>
          </a:xfrm>
          <a:prstGeom prst="roundRect">
            <a:avLst/>
          </a:prstGeom>
          <a:solidFill>
            <a:srgbClr val="FAA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sp>
        <p:nvSpPr>
          <p:cNvPr id="15" name="Titel 1"/>
          <p:cNvSpPr>
            <a:spLocks noGrp="1"/>
          </p:cNvSpPr>
          <p:nvPr>
            <p:ph type="ctrTitle" hasCustomPrompt="1"/>
          </p:nvPr>
        </p:nvSpPr>
        <p:spPr>
          <a:xfrm>
            <a:off x="468000" y="1839808"/>
            <a:ext cx="6513884" cy="533105"/>
          </a:xfrm>
          <a:prstGeom prst="rect">
            <a:avLst/>
          </a:prstGeom>
        </p:spPr>
        <p:txBody>
          <a:bodyPr lIns="0" rIns="0"/>
          <a:lstStyle>
            <a:lvl1pPr algn="l">
              <a:defRPr sz="2600">
                <a:solidFill>
                  <a:schemeClr val="bg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 dirty="0"/>
              <a:t>Kapiteltrennseite grau</a:t>
            </a:r>
          </a:p>
        </p:txBody>
      </p:sp>
      <p:sp>
        <p:nvSpPr>
          <p:cNvPr id="16" name="Untertitel 2"/>
          <p:cNvSpPr>
            <a:spLocks noGrp="1"/>
          </p:cNvSpPr>
          <p:nvPr>
            <p:ph type="subTitle" idx="1"/>
          </p:nvPr>
        </p:nvSpPr>
        <p:spPr>
          <a:xfrm>
            <a:off x="468000" y="2372913"/>
            <a:ext cx="6513884" cy="805526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1600" spc="0">
                <a:solidFill>
                  <a:schemeClr val="bg1"/>
                </a:solidFill>
                <a:latin typeface="Lucida Sans"/>
                <a:cs typeface="Lucida Sans Unicod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4BAA74D-102D-4C12-87FB-6FA9C5287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57ADDC-53D1-4584-9FEB-9CC1788F09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44694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seit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0" y="1668463"/>
            <a:ext cx="7019925" cy="2881312"/>
          </a:xfrm>
          <a:prstGeom prst="roundRect">
            <a:avLst>
              <a:gd name="adj" fmla="val 1188"/>
            </a:avLst>
          </a:prstGeom>
          <a:solidFill>
            <a:srgbClr val="FAA5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FAA500"/>
              </a:solidFill>
            </a:endParaRPr>
          </a:p>
        </p:txBody>
      </p:sp>
      <p:sp>
        <p:nvSpPr>
          <p:cNvPr id="5" name="Abgerundetes Rechteck 4"/>
          <p:cNvSpPr/>
          <p:nvPr/>
        </p:nvSpPr>
        <p:spPr>
          <a:xfrm>
            <a:off x="0" y="1633538"/>
            <a:ext cx="7019925" cy="71437"/>
          </a:xfrm>
          <a:prstGeom prst="roundRect">
            <a:avLst/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sp>
        <p:nvSpPr>
          <p:cNvPr id="6" name="Abgerundetes Rechteck 5"/>
          <p:cNvSpPr/>
          <p:nvPr/>
        </p:nvSpPr>
        <p:spPr>
          <a:xfrm>
            <a:off x="0" y="4513263"/>
            <a:ext cx="7019925" cy="71437"/>
          </a:xfrm>
          <a:prstGeom prst="roundRect">
            <a:avLst/>
          </a:prstGeom>
          <a:solidFill>
            <a:srgbClr val="697D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>
              <a:solidFill>
                <a:srgbClr val="E78E23"/>
              </a:solidFill>
            </a:endParaRPr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468000" y="1839808"/>
            <a:ext cx="6513884" cy="533105"/>
          </a:xfrm>
          <a:prstGeom prst="rect">
            <a:avLst/>
          </a:prstGeom>
        </p:spPr>
        <p:txBody>
          <a:bodyPr lIns="0" rIns="0"/>
          <a:lstStyle>
            <a:lvl1pPr algn="l">
              <a:defRPr sz="2600">
                <a:solidFill>
                  <a:schemeClr val="bg1"/>
                </a:solidFill>
                <a:latin typeface="Lucida Sans"/>
                <a:cs typeface="Lucida Sans Unicode"/>
              </a:defRPr>
            </a:lvl1pPr>
          </a:lstStyle>
          <a:p>
            <a:r>
              <a:rPr lang="de-DE" dirty="0"/>
              <a:t>Kapiteltrennseite orange</a:t>
            </a:r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468000" y="2372913"/>
            <a:ext cx="6513884" cy="805526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1600" spc="0">
                <a:solidFill>
                  <a:schemeClr val="bg1"/>
                </a:solidFill>
                <a:latin typeface="Lucida Sans"/>
                <a:cs typeface="Lucida Sans Unicode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1D119-63C5-4FF2-BED3-E2E64FB5A2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9B8264-6543-47B8-B6F3-4619281FF0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790426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000" y="1439999"/>
            <a:ext cx="8100000" cy="468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42950" indent="-28575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68000" y="360000"/>
            <a:ext cx="8100000" cy="540000"/>
          </a:xfrm>
          <a:prstGeom prst="rect">
            <a:avLst/>
          </a:prstGeom>
        </p:spPr>
        <p:txBody>
          <a:bodyPr lIns="0" rIns="0"/>
          <a:lstStyle>
            <a:lvl1pPr algn="l">
              <a:defRPr sz="2600" b="0" i="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E50F1E-F0A3-4BC9-BDD3-4B34A70A40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6961D-A343-4E8E-AE9E-090FDC8644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841989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/Bild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68000" y="360000"/>
            <a:ext cx="8100000" cy="540000"/>
          </a:xfrm>
          <a:prstGeom prst="rect">
            <a:avLst/>
          </a:prstGeom>
        </p:spPr>
        <p:txBody>
          <a:bodyPr lIns="0" rIns="0"/>
          <a:lstStyle>
            <a:lvl1pPr algn="l">
              <a:defRPr sz="260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68000" y="1440000"/>
            <a:ext cx="8100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800" b="0" i="0">
                <a:solidFill>
                  <a:srgbClr val="697D9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 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sz="half" idx="13"/>
          </p:nvPr>
        </p:nvSpPr>
        <p:spPr>
          <a:xfrm>
            <a:off x="468000" y="2160000"/>
            <a:ext cx="8100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B1EA6-26B5-4B29-A1E4-8506CD560EA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343262-C148-4D55-8A35-984B87DFD2B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455518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extfelder/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67999" y="360000"/>
            <a:ext cx="8171999" cy="540000"/>
          </a:xfrm>
          <a:prstGeom prst="rect">
            <a:avLst/>
          </a:prstGeom>
        </p:spPr>
        <p:txBody>
          <a:bodyPr lIns="0" rIns="0"/>
          <a:lstStyle>
            <a:lvl1pPr algn="l">
              <a:defRPr sz="260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/>
          </p:nvPr>
        </p:nvSpPr>
        <p:spPr>
          <a:xfrm>
            <a:off x="468000" y="5399230"/>
            <a:ext cx="3960000" cy="720583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4589224" y="5399230"/>
            <a:ext cx="4050775" cy="720583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3"/>
          </p:nvPr>
        </p:nvSpPr>
        <p:spPr>
          <a:xfrm>
            <a:off x="468000" y="1439230"/>
            <a:ext cx="3960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5"/>
          </p:nvPr>
        </p:nvSpPr>
        <p:spPr>
          <a:xfrm>
            <a:off x="4590000" y="1439230"/>
            <a:ext cx="4050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10DC5-FC4E-434C-85D7-8F6B9481699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8CE13-C229-43F7-BCBC-F97B0DCDE627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02686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extfelder/Bilder mit Untertit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68000" y="360000"/>
            <a:ext cx="8172000" cy="540000"/>
          </a:xfrm>
          <a:prstGeom prst="rect">
            <a:avLst/>
          </a:prstGeom>
        </p:spPr>
        <p:txBody>
          <a:bodyPr lIns="0" rIns="0"/>
          <a:lstStyle>
            <a:lvl1pPr algn="l">
              <a:defRPr sz="2600" b="0" i="0" baseline="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468000" y="1440000"/>
            <a:ext cx="3960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800" b="0" i="0" baseline="0">
                <a:solidFill>
                  <a:srgbClr val="697D9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</a:t>
            </a:r>
          </a:p>
        </p:txBody>
      </p:sp>
      <p:sp>
        <p:nvSpPr>
          <p:cNvPr id="16" name="Inhaltsplatzhalter 2"/>
          <p:cNvSpPr>
            <a:spLocks noGrp="1"/>
          </p:cNvSpPr>
          <p:nvPr>
            <p:ph sz="half" idx="13"/>
          </p:nvPr>
        </p:nvSpPr>
        <p:spPr>
          <a:xfrm>
            <a:off x="468000" y="2160000"/>
            <a:ext cx="3960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2"/>
          <p:cNvSpPr>
            <a:spLocks noGrp="1"/>
          </p:cNvSpPr>
          <p:nvPr>
            <p:ph type="body" idx="14" hasCustomPrompt="1"/>
          </p:nvPr>
        </p:nvSpPr>
        <p:spPr>
          <a:xfrm>
            <a:off x="4590000" y="1440000"/>
            <a:ext cx="4050000" cy="540000"/>
          </a:xfrm>
          <a:prstGeom prst="rect">
            <a:avLst/>
          </a:prstGeom>
        </p:spPr>
        <p:txBody>
          <a:bodyPr lIns="0" rIns="0" anchor="t" anchorCtr="0"/>
          <a:lstStyle>
            <a:lvl1pPr marL="0" indent="0">
              <a:buNone/>
              <a:defRPr sz="1800" b="0" i="0">
                <a:solidFill>
                  <a:srgbClr val="697D9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Untertitel durch Klicken hinzufügen</a:t>
            </a:r>
          </a:p>
        </p:txBody>
      </p:sp>
      <p:sp>
        <p:nvSpPr>
          <p:cNvPr id="18" name="Inhaltsplatzhalter 3"/>
          <p:cNvSpPr>
            <a:spLocks noGrp="1"/>
          </p:cNvSpPr>
          <p:nvPr>
            <p:ph sz="half" idx="15"/>
          </p:nvPr>
        </p:nvSpPr>
        <p:spPr>
          <a:xfrm>
            <a:off x="4590000" y="2160000"/>
            <a:ext cx="4050000" cy="3960000"/>
          </a:xfrm>
          <a:prstGeom prst="rect">
            <a:avLst/>
          </a:prstGeom>
        </p:spPr>
        <p:txBody>
          <a:bodyPr lIns="0" r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solidFill>
                  <a:schemeClr val="tx1"/>
                </a:solidFill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39AAD-04E8-4A9D-9A85-5CF8330F456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59675D-62AA-43CC-8C55-9C4844D4079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807689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Textfelder/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467999" y="360000"/>
            <a:ext cx="8171999" cy="540000"/>
          </a:xfrm>
          <a:prstGeom prst="rect">
            <a:avLst/>
          </a:prstGeom>
        </p:spPr>
        <p:txBody>
          <a:bodyPr lIns="0"/>
          <a:lstStyle>
            <a:lvl1pPr algn="l">
              <a:defRPr sz="2600" b="0" i="0">
                <a:solidFill>
                  <a:srgbClr val="697D91"/>
                </a:solidFill>
                <a:latin typeface="Lucida Sans"/>
                <a:cs typeface="Lucida Sans"/>
              </a:defRPr>
            </a:lvl1pPr>
          </a:lstStyle>
          <a:p>
            <a:r>
              <a:rPr lang="de-DE" dirty="0"/>
              <a:t>Titel durch Klicken hinzufügen</a:t>
            </a:r>
          </a:p>
        </p:txBody>
      </p:sp>
      <p:sp>
        <p:nvSpPr>
          <p:cNvPr id="15" name="Textplatzhalter 2"/>
          <p:cNvSpPr>
            <a:spLocks noGrp="1"/>
          </p:cNvSpPr>
          <p:nvPr>
            <p:ph type="body" idx="1"/>
          </p:nvPr>
        </p:nvSpPr>
        <p:spPr>
          <a:xfrm>
            <a:off x="468000" y="5399230"/>
            <a:ext cx="2592000" cy="720583"/>
          </a:xfrm>
          <a:prstGeom prst="rect">
            <a:avLst/>
          </a:prstGeom>
        </p:spPr>
        <p:txBody>
          <a:bodyPr l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2"/>
          <p:cNvSpPr>
            <a:spLocks noGrp="1"/>
          </p:cNvSpPr>
          <p:nvPr>
            <p:ph type="body" idx="18"/>
          </p:nvPr>
        </p:nvSpPr>
        <p:spPr>
          <a:xfrm>
            <a:off x="3258000" y="5399230"/>
            <a:ext cx="2592000" cy="720583"/>
          </a:xfrm>
          <a:prstGeom prst="rect">
            <a:avLst/>
          </a:prstGeom>
        </p:spPr>
        <p:txBody>
          <a:bodyPr l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9" name="Inhaltsplatzhalter 2"/>
          <p:cNvSpPr>
            <a:spLocks noGrp="1"/>
          </p:cNvSpPr>
          <p:nvPr>
            <p:ph sz="half" idx="13"/>
          </p:nvPr>
        </p:nvSpPr>
        <p:spPr>
          <a:xfrm>
            <a:off x="468000" y="1439230"/>
            <a:ext cx="2592000" cy="3960000"/>
          </a:xfrm>
          <a:prstGeom prst="rect">
            <a:avLst/>
          </a:prstGeom>
        </p:spPr>
        <p:txBody>
          <a:bodyPr l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>
                <a:latin typeface="Lucida Sans"/>
                <a:cs typeface="Lucida San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5"/>
          </p:nvPr>
        </p:nvSpPr>
        <p:spPr>
          <a:xfrm>
            <a:off x="3258000" y="1439230"/>
            <a:ext cx="2592000" cy="3960000"/>
          </a:xfrm>
          <a:prstGeom prst="rect">
            <a:avLst/>
          </a:prstGeom>
        </p:spPr>
        <p:txBody>
          <a:bodyPr l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Inhaltsplatzhalter 3"/>
          <p:cNvSpPr>
            <a:spLocks noGrp="1"/>
          </p:cNvSpPr>
          <p:nvPr>
            <p:ph sz="half" idx="19"/>
          </p:nvPr>
        </p:nvSpPr>
        <p:spPr>
          <a:xfrm>
            <a:off x="6047998" y="1439230"/>
            <a:ext cx="2592000" cy="3960000"/>
          </a:xfrm>
          <a:prstGeom prst="rect">
            <a:avLst/>
          </a:prstGeom>
        </p:spPr>
        <p:txBody>
          <a:bodyPr lIns="0"/>
          <a:lstStyle>
            <a:lvl1pPr marL="271463" indent="-271463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1pPr>
            <a:lvl2pPr marL="714375" indent="-257175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2pPr>
            <a:lvl3pPr marL="11430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3pPr>
            <a:lvl4pPr marL="16002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4pPr>
            <a:lvl5pPr marL="2057400" indent="-228600">
              <a:buClr>
                <a:srgbClr val="FAA500"/>
              </a:buClr>
              <a:buSzPct val="80000"/>
              <a:buFont typeface="Lucida Grande"/>
              <a:buChar char="▶"/>
              <a:defRPr sz="1800" b="0" i="0" baseline="0">
                <a:latin typeface="Lucida Sans"/>
                <a:cs typeface="Lucida San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20"/>
          </p:nvPr>
        </p:nvSpPr>
        <p:spPr>
          <a:xfrm>
            <a:off x="6047998" y="5399230"/>
            <a:ext cx="2592000" cy="720583"/>
          </a:xfrm>
          <a:prstGeom prst="rect">
            <a:avLst/>
          </a:prstGeom>
        </p:spPr>
        <p:txBody>
          <a:bodyPr lIns="0" anchor="t" anchorCtr="0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Lucida Sans"/>
                <a:cs typeface="Lucida San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9F854B-7CDC-4B10-9E67-DC6B4BBCBE7E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de-DE">
                <a:latin typeface="Lucida Sans" pitchFamily="34" charset="0"/>
              </a:rPr>
              <a:t>Title | Noli Manzoni </a:t>
            </a:r>
            <a:endParaRPr lang="de-DE" dirty="0">
              <a:latin typeface="Lucida Sans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7530F-C0DD-49C6-88D9-63FE5DBE5E4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2597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5BDA1-E74B-45BB-8E2F-F9B5D7934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133" y="6356350"/>
            <a:ext cx="5894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97D91"/>
                </a:solidFill>
              </a:defRPr>
            </a:lvl1pPr>
          </a:lstStyle>
          <a:p>
            <a:r>
              <a:rPr lang="de-DE" dirty="0">
                <a:latin typeface="Lucida Sans" pitchFamily="34" charset="0"/>
              </a:rPr>
              <a:t>Title | Noli Manzoni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79E15-380C-44A8-B22F-6B2D548546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668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97D91"/>
                </a:solidFill>
                <a:latin typeface="+mj-lt"/>
              </a:defRPr>
            </a:lvl1pPr>
          </a:lstStyle>
          <a:p>
            <a:fld id="{B2553897-71AD-450D-A45E-5549DF468C94}" type="slidenum">
              <a:rPr lang="it-CH" smtClean="0"/>
              <a:pPr/>
              <a:t>‹#›</a:t>
            </a:fld>
            <a:endParaRPr lang="it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</p:sldLayoutIdLst>
  <p:hf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MS PGothic" pitchFamily="34" charset="-128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MS PGothic" pitchFamily="34" charset="-128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MS PGothic" pitchFamily="34" charset="-128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Sans" pitchFamily="34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616BE-5681-4D17-9FB0-B831AB972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437" y="1839808"/>
            <a:ext cx="6607786" cy="533105"/>
          </a:xfrm>
        </p:spPr>
        <p:txBody>
          <a:bodyPr/>
          <a:lstStyle/>
          <a:p>
            <a:r>
              <a:rPr lang="en-GB" sz="2500" dirty="0"/>
              <a:t>Logos Recognition for Webshop Services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7AF6F6-225B-457D-8F90-C2847345B2B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BTI7321 - Bachelor Thesis</a:t>
            </a:r>
          </a:p>
        </p:txBody>
      </p:sp>
    </p:spTree>
    <p:extLst>
      <p:ext uri="{BB962C8B-B14F-4D97-AF65-F5344CB8AC3E}">
        <p14:creationId xmlns:p14="http://schemas.microsoft.com/office/powerpoint/2010/main" val="1267820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Modular and dynamic application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Addition of new algorithms </a:t>
            </a:r>
          </a:p>
          <a:p>
            <a:pPr lvl="2">
              <a:buFont typeface="MS PGothic" panose="020B0600070205080204" pitchFamily="34" charset="-128"/>
              <a:buChar char="↳"/>
            </a:pPr>
            <a:r>
              <a:rPr lang="en-GB" dirty="0"/>
              <a:t>Strategy design pattern</a:t>
            </a:r>
          </a:p>
          <a:p>
            <a:pPr lvl="2">
              <a:buFont typeface="MS PGothic" panose="020B0600070205080204" pitchFamily="34" charset="-128"/>
              <a:buChar char="↳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Components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Bag of Words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Random Forest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Images extraction from websites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Software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10</a:t>
            </a:fld>
            <a:endParaRPr lang="it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8BFF42-A52A-460E-AB72-CEA9D1B98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81" y="4291333"/>
            <a:ext cx="4706666" cy="18286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AA433A-FF90-4A9A-95BF-3CE4D2B46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886" y="1863969"/>
            <a:ext cx="2605114" cy="425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59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Long training and processing time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500 bounding boxes/comparison for image</a:t>
            </a:r>
          </a:p>
          <a:p>
            <a:pPr lvl="2">
              <a:buFont typeface="MS PGothic" panose="020B0600070205080204" pitchFamily="34" charset="-128"/>
              <a:buChar char="↳"/>
            </a:pPr>
            <a:r>
              <a:rPr lang="en-GB" dirty="0"/>
              <a:t>≈ 2-5 min</a:t>
            </a:r>
          </a:p>
          <a:p>
            <a:pPr lvl="2">
              <a:buFont typeface="MS PGothic" panose="020B0600070205080204" pitchFamily="34" charset="-128"/>
              <a:buChar char="↳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Neural Network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11</a:t>
            </a:fld>
            <a:endParaRPr lang="it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96893C-6CF1-414D-A8CE-F8831F2481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779" r="48208" b="1237"/>
          <a:stretch/>
        </p:blipFill>
        <p:spPr>
          <a:xfrm>
            <a:off x="984738" y="3200402"/>
            <a:ext cx="2989383" cy="264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4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CE0DB5A-0953-40A9-83B2-E24E57F4F1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44040" y="4866533"/>
            <a:ext cx="4390871" cy="1151857"/>
          </a:xfrm>
        </p:spPr>
        <p:txBody>
          <a:bodyPr/>
          <a:lstStyle/>
          <a:p>
            <a:pPr marL="0" indent="0" algn="r">
              <a:buNone/>
            </a:pPr>
            <a:r>
              <a:rPr lang="en-GB" b="1" dirty="0"/>
              <a:t>Noli Manzoni</a:t>
            </a:r>
          </a:p>
          <a:p>
            <a:pPr marL="0" indent="0" algn="r">
              <a:buNone/>
            </a:pPr>
            <a:r>
              <a:rPr lang="en-GB" sz="1600" dirty="0"/>
              <a:t>+41 79 136 42 83</a:t>
            </a:r>
          </a:p>
          <a:p>
            <a:pPr marL="0" indent="0" algn="r">
              <a:buNone/>
            </a:pPr>
            <a:r>
              <a:rPr lang="en-GB" sz="1600" dirty="0"/>
              <a:t>nolimanzoni94@gmail.com</a:t>
            </a:r>
          </a:p>
          <a:p>
            <a:pPr marL="0" indent="0" algn="r">
              <a:buNone/>
            </a:pPr>
            <a:r>
              <a:rPr lang="en-GB" sz="1600" dirty="0"/>
              <a:t>www.linkedin.com/in/nolimanzoni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E6C98DE-7A40-4CCD-A7D3-43DAEBD89C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000" y="360000"/>
            <a:ext cx="8100000" cy="540000"/>
          </a:xfrm>
        </p:spPr>
        <p:txBody>
          <a:bodyPr/>
          <a:lstStyle/>
          <a:p>
            <a:r>
              <a:rPr lang="en-GB" dirty="0"/>
              <a:t>Got any questions 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12</a:t>
            </a:fld>
            <a:endParaRPr lang="it-CH" dirty="0"/>
          </a:p>
        </p:txBody>
      </p:sp>
      <p:pic>
        <p:nvPicPr>
          <p:cNvPr id="1028" name="Picture 4" descr="Image result for black tree">
            <a:extLst>
              <a:ext uri="{FF2B5EF4-FFF2-40B4-BE49-F238E27FC236}">
                <a16:creationId xmlns:a16="http://schemas.microsoft.com/office/drawing/2014/main" id="{16E050DF-5204-4FC5-8370-D787F3850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589" y="1629077"/>
            <a:ext cx="3310715" cy="410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black question mark transparent">
            <a:extLst>
              <a:ext uri="{FF2B5EF4-FFF2-40B4-BE49-F238E27FC236}">
                <a16:creationId xmlns:a16="http://schemas.microsoft.com/office/drawing/2014/main" id="{84C1405C-6E64-402C-A5E8-E00DE1F0AF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5466">
            <a:off x="5603677" y="2756307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Image result for black question mark transparent">
            <a:extLst>
              <a:ext uri="{FF2B5EF4-FFF2-40B4-BE49-F238E27FC236}">
                <a16:creationId xmlns:a16="http://schemas.microsoft.com/office/drawing/2014/main" id="{3421A7AE-815B-4111-821B-430CC0364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6121">
            <a:off x="5240263" y="1712872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Image result for black question mark transparent">
            <a:extLst>
              <a:ext uri="{FF2B5EF4-FFF2-40B4-BE49-F238E27FC236}">
                <a16:creationId xmlns:a16="http://schemas.microsoft.com/office/drawing/2014/main" id="{D0BA0542-F7FB-4C8A-8E86-055ECA4B5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19">
            <a:off x="3986951" y="1029604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Image result for black question mark transparent">
            <a:extLst>
              <a:ext uri="{FF2B5EF4-FFF2-40B4-BE49-F238E27FC236}">
                <a16:creationId xmlns:a16="http://schemas.microsoft.com/office/drawing/2014/main" id="{32037935-43C8-4BB4-AAF9-A6F310AB0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9018">
            <a:off x="2808832" y="1188919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mage result for black question mark transparent">
            <a:extLst>
              <a:ext uri="{FF2B5EF4-FFF2-40B4-BE49-F238E27FC236}">
                <a16:creationId xmlns:a16="http://schemas.microsoft.com/office/drawing/2014/main" id="{1C22DB4B-055C-46EA-A4CC-0CA6D762E8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2561">
            <a:off x="2186597" y="1880868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black question mark transparent">
            <a:extLst>
              <a:ext uri="{FF2B5EF4-FFF2-40B4-BE49-F238E27FC236}">
                <a16:creationId xmlns:a16="http://schemas.microsoft.com/office/drawing/2014/main" id="{CAD4D905-F19A-40C2-BA37-E65057E92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5510">
            <a:off x="1809405" y="2716983"/>
            <a:ext cx="533975" cy="5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Bild 6" descr="BFH_Logo_A_defren_100_RGB_130220.png">
            <a:extLst>
              <a:ext uri="{FF2B5EF4-FFF2-40B4-BE49-F238E27FC236}">
                <a16:creationId xmlns:a16="http://schemas.microsoft.com/office/drawing/2014/main" id="{4CD5975F-F391-4FA0-B3AD-7A9495631D7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53" y="4523209"/>
            <a:ext cx="2079878" cy="149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32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1F4389-9A67-4CE7-9227-16D360845AC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Introduction (2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Logos Recognition (3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Logos Detection (3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Classification (3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Results (2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Software (1 min)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Conclusion (1 min)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7A171A-76B1-4524-BF98-5AEC68B896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Table of Contents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1F0E95-D073-41A1-B247-57DAB9F765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2DFA04-8ED9-41CD-8DF9-8A8D152A24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2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93359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999" y="1439999"/>
            <a:ext cx="8100001" cy="4680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Growth of websites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Increase of illegal online shops</a:t>
            </a:r>
          </a:p>
          <a:p>
            <a:pPr marL="0" indent="-14287">
              <a:buNone/>
            </a:pPr>
            <a:endParaRPr lang="en-GB" dirty="0"/>
          </a:p>
          <a:p>
            <a:pPr marL="0" indent="-14287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3</a:t>
            </a:fld>
            <a:endParaRPr lang="it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79AA76-357B-424F-B726-A6ED35411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5325" y="2119862"/>
            <a:ext cx="5011176" cy="354238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03150EE-808D-467D-BC53-A79A28ECA309}"/>
              </a:ext>
            </a:extLst>
          </p:cNvPr>
          <p:cNvSpPr/>
          <p:nvPr/>
        </p:nvSpPr>
        <p:spPr>
          <a:xfrm>
            <a:off x="2954215" y="5566557"/>
            <a:ext cx="33786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http://www.internetlivestats.com</a:t>
            </a:r>
          </a:p>
        </p:txBody>
      </p:sp>
    </p:spTree>
    <p:extLst>
      <p:ext uri="{BB962C8B-B14F-4D97-AF65-F5344CB8AC3E}">
        <p14:creationId xmlns:p14="http://schemas.microsoft.com/office/powerpoint/2010/main" val="1741039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2BF6C47-1582-40EF-9702-C7F7032ECCC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Help for </a:t>
            </a:r>
            <a:r>
              <a:rPr lang="en-GB" dirty="0" err="1"/>
              <a:t>webshops</a:t>
            </a:r>
            <a:r>
              <a:rPr lang="en-GB" dirty="0"/>
              <a:t> detection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Presence of logos belonging to delivery and payment service companies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Thesis objective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Recognition of these logos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4</a:t>
            </a:fld>
            <a:endParaRPr lang="it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6ACCD0B-57F5-48A1-A76D-83372D9C7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168" y="2652876"/>
            <a:ext cx="1238251" cy="8810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29C5A3-4FA3-4097-9F33-E1C993D77C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040" y="2526647"/>
            <a:ext cx="2160767" cy="7700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807D9AD-0C79-424A-ACE6-36EA9AB22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6429" y="2563239"/>
            <a:ext cx="1673193" cy="101669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D0AD28-5F3E-4852-8629-D99ACEEFB8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2632" y="3756934"/>
            <a:ext cx="2821924" cy="9167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F59C85-EC9A-445D-9785-DA698E88C5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0295" y="3425568"/>
            <a:ext cx="1091966" cy="129869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C763E60-0739-4E46-96C5-0EA4024AF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32065" y="3789155"/>
            <a:ext cx="1500404" cy="93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3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Pre-study (Project II)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Scale-Invariant Feature Transform (SIFT) descriptor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Number of SIFT descriptors vary from image to image</a:t>
            </a:r>
          </a:p>
          <a:p>
            <a:pPr lvl="1">
              <a:buFont typeface="MS PGothic" panose="020B0600070205080204" pitchFamily="34" charset="-128"/>
              <a:buChar char="↳"/>
            </a:pPr>
            <a:endParaRPr lang="en-GB" dirty="0"/>
          </a:p>
          <a:p>
            <a:pPr lvl="1">
              <a:buFont typeface="MS PGothic" panose="020B0600070205080204" pitchFamily="34" charset="-128"/>
              <a:buChar char="↳"/>
            </a:pPr>
            <a:endParaRPr lang="en-GB" dirty="0"/>
          </a:p>
          <a:p>
            <a:pPr lvl="1">
              <a:buFont typeface="MS PGothic" panose="020B0600070205080204" pitchFamily="34" charset="-128"/>
              <a:buChar char="↳"/>
            </a:pPr>
            <a:endParaRPr lang="en-GB" dirty="0"/>
          </a:p>
          <a:p>
            <a:pPr lvl="1">
              <a:buFont typeface="MS PGothic" panose="020B0600070205080204" pitchFamily="34" charset="-128"/>
              <a:buChar char="↳"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0" indent="-14287">
              <a:buNone/>
            </a:pPr>
            <a:endParaRPr lang="en-GB" dirty="0"/>
          </a:p>
          <a:p>
            <a:pPr marL="0" indent="-14287">
              <a:buNone/>
            </a:pPr>
            <a:endParaRPr lang="en-GB" dirty="0"/>
          </a:p>
          <a:p>
            <a:pPr indent="-285750">
              <a:buFont typeface="Wingdings" panose="05000000000000000000" pitchFamily="2" charset="2"/>
              <a:buChar char="§"/>
            </a:pPr>
            <a:r>
              <a:rPr lang="en-GB" dirty="0"/>
              <a:t> Bag of Words (</a:t>
            </a:r>
            <a:r>
              <a:rPr lang="en-GB" dirty="0" err="1"/>
              <a:t>BoW</a:t>
            </a:r>
            <a:r>
              <a:rPr lang="en-GB" dirty="0"/>
              <a:t>)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Feature vector of the same size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Logos Recognition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5</a:t>
            </a:fld>
            <a:endParaRPr lang="it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5DC61B-567C-44C8-A63B-76D5A3D9C5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2731" y="2674308"/>
            <a:ext cx="1577341" cy="16437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76561A-6EAA-4FE7-A067-5493709CA7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7807" y="2655590"/>
            <a:ext cx="2336449" cy="16624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631D83-B631-497C-A026-792FDB1B2AC3}"/>
              </a:ext>
            </a:extLst>
          </p:cNvPr>
          <p:cNvSpPr txBox="1"/>
          <p:nvPr/>
        </p:nvSpPr>
        <p:spPr>
          <a:xfrm>
            <a:off x="1468315" y="4385138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1200 SIFT descriptors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717BC8-60B3-48DD-A950-2211935A1713}"/>
              </a:ext>
            </a:extLst>
          </p:cNvPr>
          <p:cNvSpPr txBox="1"/>
          <p:nvPr/>
        </p:nvSpPr>
        <p:spPr>
          <a:xfrm>
            <a:off x="4747732" y="4385138"/>
            <a:ext cx="18565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130 SIFT descriptors</a:t>
            </a:r>
          </a:p>
        </p:txBody>
      </p:sp>
    </p:spTree>
    <p:extLst>
      <p:ext uri="{BB962C8B-B14F-4D97-AF65-F5344CB8AC3E}">
        <p14:creationId xmlns:p14="http://schemas.microsoft.com/office/powerpoint/2010/main" val="145562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20714-7400-4E0B-966B-FEA310B314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Logos Recognition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46017-7B51-48A5-8818-6B6252C092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Bag of Words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A8ACCB-3347-46C6-8561-0B6C12FEB7D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15F37-2CEF-4879-8DED-F789453F360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6</a:t>
            </a:fld>
            <a:endParaRPr lang="it-CH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881D394-DD41-4203-B049-F2305E3C2B6C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2587596" y="1980000"/>
            <a:ext cx="3860859" cy="3959225"/>
          </a:xfrm>
        </p:spPr>
      </p:pic>
    </p:spTree>
    <p:extLst>
      <p:ext uri="{BB962C8B-B14F-4D97-AF65-F5344CB8AC3E}">
        <p14:creationId xmlns:p14="http://schemas.microsoft.com/office/powerpoint/2010/main" val="56949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8000" y="1439999"/>
            <a:ext cx="8100000" cy="4680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Websites use banners with multiples logos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Selective Search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 err="1"/>
              <a:t>BoW</a:t>
            </a:r>
            <a:r>
              <a:rPr lang="en-GB" dirty="0"/>
              <a:t> for each bounding box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Logos Detection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7</a:t>
            </a:fld>
            <a:endParaRPr lang="it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D7BD50-2F8D-41AF-9637-86FE08A5D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02" y="2318121"/>
            <a:ext cx="2857500" cy="1371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6A70E2-7976-4AB5-9B10-B4A4D390F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333" y="1826851"/>
            <a:ext cx="2354140" cy="23541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B13872-7D77-4FB9-A430-13C74FC9C4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7425" y="2714900"/>
            <a:ext cx="927479" cy="5780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1647A84-93E3-479D-BF54-314347E750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8154" y="2008005"/>
            <a:ext cx="927479" cy="5887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982EBD-FE84-4025-B2DD-2829BC13B2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6959" y="3440980"/>
            <a:ext cx="1146664" cy="37252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5308901-96BA-4404-BD53-52865EB21A49}"/>
              </a:ext>
            </a:extLst>
          </p:cNvPr>
          <p:cNvCxnSpPr>
            <a:stCxn id="7" idx="3"/>
            <a:endCxn id="11" idx="1"/>
          </p:cNvCxnSpPr>
          <p:nvPr/>
        </p:nvCxnSpPr>
        <p:spPr>
          <a:xfrm>
            <a:off x="3433401" y="3003921"/>
            <a:ext cx="684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119EE7F-5E4C-44ED-9F46-D082EDF77896}"/>
              </a:ext>
            </a:extLst>
          </p:cNvPr>
          <p:cNvCxnSpPr>
            <a:cxnSpLocks/>
          </p:cNvCxnSpPr>
          <p:nvPr/>
        </p:nvCxnSpPr>
        <p:spPr>
          <a:xfrm flipV="1">
            <a:off x="5921626" y="2318121"/>
            <a:ext cx="996207" cy="6711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BE28B5B-999F-4006-A788-F37E1496FFAA}"/>
              </a:ext>
            </a:extLst>
          </p:cNvPr>
          <p:cNvCxnSpPr>
            <a:cxnSpLocks/>
          </p:cNvCxnSpPr>
          <p:nvPr/>
        </p:nvCxnSpPr>
        <p:spPr>
          <a:xfrm>
            <a:off x="5938995" y="3003921"/>
            <a:ext cx="97883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0B6FF7E-66A0-4338-BF65-9CE01B2D3309}"/>
              </a:ext>
            </a:extLst>
          </p:cNvPr>
          <p:cNvCxnSpPr>
            <a:cxnSpLocks/>
          </p:cNvCxnSpPr>
          <p:nvPr/>
        </p:nvCxnSpPr>
        <p:spPr>
          <a:xfrm>
            <a:off x="5921626" y="3003921"/>
            <a:ext cx="978838" cy="6233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E905075-661A-45F7-9C43-952F5A344341}"/>
              </a:ext>
            </a:extLst>
          </p:cNvPr>
          <p:cNvSpPr txBox="1"/>
          <p:nvPr/>
        </p:nvSpPr>
        <p:spPr>
          <a:xfrm>
            <a:off x="3410379" y="261068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/>
              <a:t>BoW</a:t>
            </a:r>
            <a:endParaRPr lang="en-GB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75DBFDD8-21F9-4FD0-B78F-95DFA6AD10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4429" y="4767449"/>
            <a:ext cx="2781300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40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A larger number of techniques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Support Vector Machine (SVM)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Naïve Bayes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K-Nearest Neighbours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Decision Tree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Random Forest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Classification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8</a:t>
            </a:fld>
            <a:endParaRPr lang="it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61C8D0-E325-4135-B5B8-96EF32A06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378" y="3692076"/>
            <a:ext cx="5726175" cy="2189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3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2625EA-47DB-4A2B-8C0B-8EE5D2980A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Confusion Matrix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>
                <a:latin typeface="+mn-lt"/>
              </a:rPr>
              <a:t>Sensitivity ≈ 65 % and Precision ≈ 90%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>
                <a:latin typeface="+mn-lt"/>
              </a:rPr>
              <a:t>Improvements</a:t>
            </a:r>
          </a:p>
          <a:p>
            <a:pPr lvl="2">
              <a:buFont typeface="MS PGothic" panose="020B0600070205080204" pitchFamily="34" charset="-128"/>
              <a:buChar char="↳"/>
            </a:pPr>
            <a:r>
              <a:rPr lang="en-GB" dirty="0">
                <a:latin typeface="+mn-lt"/>
              </a:rPr>
              <a:t>Hard negatives mining</a:t>
            </a:r>
          </a:p>
          <a:p>
            <a:pPr lvl="2">
              <a:buFont typeface="MS PGothic" panose="020B0600070205080204" pitchFamily="34" charset="-128"/>
              <a:buChar char="↳"/>
            </a:pPr>
            <a:r>
              <a:rPr lang="en-GB" dirty="0">
                <a:latin typeface="+mn-lt"/>
              </a:rPr>
              <a:t>Bounding boxes increase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Sensitivity ≈ 80 % and Precision ≈ 100%</a:t>
            </a:r>
          </a:p>
          <a:p>
            <a:pPr lvl="1">
              <a:buFont typeface="MS PGothic" panose="020B0600070205080204" pitchFamily="34" charset="-128"/>
              <a:buChar char="↳"/>
            </a:pPr>
            <a:endParaRPr lang="en-GB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Why precision is so important?</a:t>
            </a:r>
          </a:p>
          <a:p>
            <a:pPr lvl="1">
              <a:buFont typeface="MS PGothic" panose="020B0600070205080204" pitchFamily="34" charset="-128"/>
              <a:buChar char="↳"/>
            </a:pPr>
            <a:r>
              <a:rPr lang="en-GB" dirty="0"/>
              <a:t>With a precision of 100% there are not false positives </a:t>
            </a:r>
          </a:p>
          <a:p>
            <a:pPr marL="457200" lvl="1" indent="0">
              <a:buNone/>
            </a:pPr>
            <a:endParaRPr lang="en-GB" dirty="0">
              <a:latin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AFF24C-0993-4BC8-91E3-821C93313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690047-39C4-4F59-9B98-525681959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>
                <a:latin typeface="Lucida Sans" pitchFamily="34" charset="0"/>
              </a:rPr>
              <a:t>Logos Recognition </a:t>
            </a:r>
            <a:r>
              <a:rPr lang="de-DE" dirty="0" err="1">
                <a:latin typeface="Lucida Sans" pitchFamily="34" charset="0"/>
              </a:rPr>
              <a:t>for</a:t>
            </a:r>
            <a:r>
              <a:rPr lang="de-DE" dirty="0">
                <a:latin typeface="Lucida Sans" pitchFamily="34" charset="0"/>
              </a:rPr>
              <a:t> Webshop Services | Noli Manzoni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3A0CB-1EA5-4D2A-8138-08D001A74E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553897-71AD-450D-A45E-5549DF468C94}" type="slidenum">
              <a:rPr lang="it-CH" smtClean="0"/>
              <a:pPr/>
              <a:t>9</a:t>
            </a:fld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6154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FH_PPT_Vorlage">
  <a:themeElements>
    <a:clrScheme name="BFH RGB">
      <a:dk1>
        <a:sysClr val="windowText" lastClr="000000"/>
      </a:dk1>
      <a:lt1>
        <a:sysClr val="window" lastClr="FFFFFF"/>
      </a:lt1>
      <a:dk2>
        <a:srgbClr val="697D91"/>
      </a:dk2>
      <a:lt2>
        <a:srgbClr val="EEECE1"/>
      </a:lt2>
      <a:accent1>
        <a:srgbClr val="556455"/>
      </a:accent1>
      <a:accent2>
        <a:srgbClr val="8CAF82"/>
      </a:accent2>
      <a:accent3>
        <a:srgbClr val="506E96"/>
      </a:accent3>
      <a:accent4>
        <a:srgbClr val="87B9C8"/>
      </a:accent4>
      <a:accent5>
        <a:srgbClr val="645078"/>
      </a:accent5>
      <a:accent6>
        <a:srgbClr val="A087AA"/>
      </a:accent6>
      <a:hlink>
        <a:srgbClr val="699BBE"/>
      </a:hlink>
      <a:folHlink>
        <a:srgbClr val="B99164"/>
      </a:folHlink>
    </a:clrScheme>
    <a:fontScheme name="BFH-Schrift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QMPilot_ContentType" ma:contentTypeID="0x0101009127C3B567804923A8661E062BBD8EF500AB8983C84EF542A7976DC8547A5CDC52001BD440F45714504284DA526949208683" ma:contentTypeVersion="2" ma:contentTypeDescription="Create a new document." ma:contentTypeScope="" ma:versionID="e95561030a1194bdd1903eaf06697dcb">
  <xsd:schema xmlns:xsd="http://www.w3.org/2001/XMLSchema" xmlns:xs="http://www.w3.org/2001/XMLSchema" xmlns:p="http://schemas.microsoft.com/office/2006/metadata/properties" xmlns:ns2="f6f68f68-5570-446d-b1e6-2310e70d83d3" xmlns:ns3="2551ef7e-3b29-44d1-a8ad-ef34c26bfc60" targetNamespace="http://schemas.microsoft.com/office/2006/metadata/properties" ma:root="true" ma:fieldsID="a12ba8f3cc9838c64a8c8804efb93033" ns2:_="" ns3:_="">
    <xsd:import namespace="f6f68f68-5570-446d-b1e6-2310e70d83d3"/>
    <xsd:import namespace="2551ef7e-3b29-44d1-a8ad-ef34c26bfc60"/>
    <xsd:element name="properties">
      <xsd:complexType>
        <xsd:sequence>
          <xsd:element name="documentManagement">
            <xsd:complexType>
              <xsd:all>
                <xsd:element ref="ns2:BfhIntranetDepartmentText" minOccurs="0"/>
                <xsd:element ref="ns3:QMPilot_Dok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f68f68-5570-446d-b1e6-2310e70d83d3" elementFormDefault="qualified">
    <xsd:import namespace="http://schemas.microsoft.com/office/2006/documentManagement/types"/>
    <xsd:import namespace="http://schemas.microsoft.com/office/infopath/2007/PartnerControls"/>
    <xsd:element name="BfhIntranetDepartmentText" ma:index="8" ma:taxonomy="true" ma:internalName="BfhIntranetDocumentTypeText" ma:taxonomyFieldName="BfhIntranetDocumentType" ma:displayName="Dokumente" ma:fieldId="{f8359f88-a329-420a-8398-ef3d99cc0ffa}" ma:sspId="db51d986-4054-4caf-a2c9-3203a912c9cc" ma:termSetId="b53f0ae3-1e6d-4244-92c1-70838aa45c6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51ef7e-3b29-44d1-a8ad-ef34c26bfc60" elementFormDefault="qualified">
    <xsd:import namespace="http://schemas.microsoft.com/office/2006/documentManagement/types"/>
    <xsd:import namespace="http://schemas.microsoft.com/office/infopath/2007/PartnerControls"/>
    <xsd:element name="QMPilot_DokID" ma:index="10" nillable="true" ma:displayName="QMPilot_DokID" ma:description="QM-Pilot document identity" ma:internalName="QMPilot_DokID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QMPilot_DokID xmlns="2551ef7e-3b29-44d1-a8ad-ef34c26bfc60">472</QMPilot_DokID>
    <BfhIntranetDepartmentText xmlns="f6f68f68-5570-446d-b1e6-2310e70d83d3">
      <Terms xmlns="http://schemas.microsoft.com/office/infopath/2007/PartnerControls">
        <TermInfo xmlns="http://schemas.microsoft.com/office/infopath/2007/PartnerControls">
          <TermName xmlns="http://schemas.microsoft.com/office/infopath/2007/PartnerControls">Vorlage</TermName>
          <TermId xmlns="http://schemas.microsoft.com/office/infopath/2007/PartnerControls">de1a6d3c-ac6a-4b34-8edd-308eb81066db</TermId>
        </TermInfo>
      </Terms>
    </BfhIntranetDepartmentTex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00D78C0-3D44-4965-BDA1-8F8DE0C827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f68f68-5570-446d-b1e6-2310e70d83d3"/>
    <ds:schemaRef ds:uri="2551ef7e-3b29-44d1-a8ad-ef34c26bfc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B0FDAEB-5172-4F6A-8A5C-B45BD234C9BF}">
  <ds:schemaRefs>
    <ds:schemaRef ds:uri="http://schemas.microsoft.com/office/2006/metadata/properties"/>
    <ds:schemaRef ds:uri="http://schemas.microsoft.com/office/infopath/2007/PartnerControls"/>
    <ds:schemaRef ds:uri="2551ef7e-3b29-44d1-a8ad-ef34c26bfc60"/>
    <ds:schemaRef ds:uri="f6f68f68-5570-446d-b1e6-2310e70d83d3"/>
  </ds:schemaRefs>
</ds:datastoreItem>
</file>

<file path=customXml/itemProps3.xml><?xml version="1.0" encoding="utf-8"?>
<ds:datastoreItem xmlns:ds="http://schemas.openxmlformats.org/officeDocument/2006/customXml" ds:itemID="{F5BDE0C0-35B0-425A-AB3D-D29ACB5B09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BFH_PPT_Vorlage</Template>
  <TotalTime>256</TotalTime>
  <Words>380</Words>
  <Application>Microsoft Office PowerPoint</Application>
  <PresentationFormat>On-screen Show (4:3)</PresentationFormat>
  <Paragraphs>117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Lucida Grande</vt:lpstr>
      <vt:lpstr>Lucida Sans</vt:lpstr>
      <vt:lpstr>Lucida Sans Unicode</vt:lpstr>
      <vt:lpstr>Wingdings</vt:lpstr>
      <vt:lpstr>BFH_PPT_Vorlage</vt:lpstr>
      <vt:lpstr>Logos Recognition for Webshop Services</vt:lpstr>
      <vt:lpstr>Table of Contents</vt:lpstr>
      <vt:lpstr>Introduction</vt:lpstr>
      <vt:lpstr>Introduction</vt:lpstr>
      <vt:lpstr>Logos Recognition</vt:lpstr>
      <vt:lpstr>Logos Recognition</vt:lpstr>
      <vt:lpstr>Logos Detection</vt:lpstr>
      <vt:lpstr>Classification</vt:lpstr>
      <vt:lpstr>Results</vt:lpstr>
      <vt:lpstr>Software</vt:lpstr>
      <vt:lpstr>Conclusion</vt:lpstr>
      <vt:lpstr>Got any questions ?</vt:lpstr>
    </vt:vector>
  </TitlesOfParts>
  <Company>Berner Fachhochschule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BFH Musterpräsentation</dc:title>
  <dc:creator>Gloor Manuela</dc:creator>
  <cp:lastModifiedBy>Noli Manzoni</cp:lastModifiedBy>
  <cp:revision>36</cp:revision>
  <cp:lastPrinted>2013-04-25T14:17:09Z</cp:lastPrinted>
  <dcterms:created xsi:type="dcterms:W3CDTF">2013-04-25T14:36:44Z</dcterms:created>
  <dcterms:modified xsi:type="dcterms:W3CDTF">2018-05-31T17:34:39Z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0x0101009127C3B567804923A8661E062BBD8EF500AB8983C84EF542A7976DC8547A5CDC52001BD440F45714504284DA526949208683</vt:lpwstr>
  </property>
  <property fmtid="{D5CDD505-2E9C-101B-9397-08002B2CF9AE}" pid="3" name="BfhIntranetDocumentType">
    <vt:lpwstr>241;#Vorlage|de1a6d3c-ac6a-4b34-8edd-308eb81066db</vt:lpwstr>
  </property>
  <property fmtid="{D5CDD505-2E9C-101B-9397-08002B2CF9AE}" pid="4" name="TaxCatchAll">
    <vt:lpwstr>241;#Vorlage|de1a6d3c-ac6a-4b34-8edd-308eb81066db</vt:lpwstr>
  </property>
</Properties>
</file>