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5"/>
  </p:sldMasterIdLst>
  <p:sldIdLst>
    <p:sldId id="263" r:id="rId6"/>
  </p:sldIdLst>
  <p:sldSz cx="30279975" cy="21388388"/>
  <p:notesSz cx="9874250" cy="6797675"/>
  <p:defaultTextStyle>
    <a:defPPr>
      <a:defRPr lang="de-DE"/>
    </a:defPPr>
    <a:lvl1pPr algn="l" defTabSz="1474788" rtl="0" fontAlgn="base">
      <a:spcBef>
        <a:spcPct val="0"/>
      </a:spcBef>
      <a:spcAft>
        <a:spcPct val="0"/>
      </a:spcAft>
      <a:defRPr sz="5800" kern="1200">
        <a:solidFill>
          <a:schemeClr val="tx1"/>
        </a:solidFill>
        <a:latin typeface="Calibri" pitchFamily="34" charset="0"/>
        <a:ea typeface="MS PGothic" pitchFamily="34" charset="-128"/>
        <a:cs typeface="+mn-cs"/>
      </a:defRPr>
    </a:lvl1pPr>
    <a:lvl2pPr marL="1474788" indent="-1017588" algn="l" defTabSz="1474788" rtl="0" fontAlgn="base">
      <a:spcBef>
        <a:spcPct val="0"/>
      </a:spcBef>
      <a:spcAft>
        <a:spcPct val="0"/>
      </a:spcAft>
      <a:defRPr sz="5800" kern="1200">
        <a:solidFill>
          <a:schemeClr val="tx1"/>
        </a:solidFill>
        <a:latin typeface="Calibri" pitchFamily="34" charset="0"/>
        <a:ea typeface="MS PGothic" pitchFamily="34" charset="-128"/>
        <a:cs typeface="+mn-cs"/>
      </a:defRPr>
    </a:lvl2pPr>
    <a:lvl3pPr marL="2951163" indent="-2036763" algn="l" defTabSz="1474788" rtl="0" fontAlgn="base">
      <a:spcBef>
        <a:spcPct val="0"/>
      </a:spcBef>
      <a:spcAft>
        <a:spcPct val="0"/>
      </a:spcAft>
      <a:defRPr sz="5800" kern="1200">
        <a:solidFill>
          <a:schemeClr val="tx1"/>
        </a:solidFill>
        <a:latin typeface="Calibri" pitchFamily="34" charset="0"/>
        <a:ea typeface="MS PGothic" pitchFamily="34" charset="-128"/>
        <a:cs typeface="+mn-cs"/>
      </a:defRPr>
    </a:lvl3pPr>
    <a:lvl4pPr marL="4427538" indent="-3055938" algn="l" defTabSz="1474788" rtl="0" fontAlgn="base">
      <a:spcBef>
        <a:spcPct val="0"/>
      </a:spcBef>
      <a:spcAft>
        <a:spcPct val="0"/>
      </a:spcAft>
      <a:defRPr sz="5800" kern="1200">
        <a:solidFill>
          <a:schemeClr val="tx1"/>
        </a:solidFill>
        <a:latin typeface="Calibri" pitchFamily="34" charset="0"/>
        <a:ea typeface="MS PGothic" pitchFamily="34" charset="-128"/>
        <a:cs typeface="+mn-cs"/>
      </a:defRPr>
    </a:lvl4pPr>
    <a:lvl5pPr marL="5903913" indent="-4075113" algn="l" defTabSz="1474788" rtl="0" fontAlgn="base">
      <a:spcBef>
        <a:spcPct val="0"/>
      </a:spcBef>
      <a:spcAft>
        <a:spcPct val="0"/>
      </a:spcAft>
      <a:defRPr sz="5800" kern="1200">
        <a:solidFill>
          <a:schemeClr val="tx1"/>
        </a:solidFill>
        <a:latin typeface="Calibri" pitchFamily="34" charset="0"/>
        <a:ea typeface="MS PGothic" pitchFamily="34" charset="-128"/>
        <a:cs typeface="+mn-cs"/>
      </a:defRPr>
    </a:lvl5pPr>
    <a:lvl6pPr marL="2286000" algn="l" defTabSz="914400" rtl="0" eaLnBrk="1" latinLnBrk="0" hangingPunct="1">
      <a:defRPr sz="5800" kern="1200">
        <a:solidFill>
          <a:schemeClr val="tx1"/>
        </a:solidFill>
        <a:latin typeface="Calibri" pitchFamily="34" charset="0"/>
        <a:ea typeface="MS PGothic" pitchFamily="34" charset="-128"/>
        <a:cs typeface="+mn-cs"/>
      </a:defRPr>
    </a:lvl6pPr>
    <a:lvl7pPr marL="2743200" algn="l" defTabSz="914400" rtl="0" eaLnBrk="1" latinLnBrk="0" hangingPunct="1">
      <a:defRPr sz="5800" kern="1200">
        <a:solidFill>
          <a:schemeClr val="tx1"/>
        </a:solidFill>
        <a:latin typeface="Calibri" pitchFamily="34" charset="0"/>
        <a:ea typeface="MS PGothic" pitchFamily="34" charset="-128"/>
        <a:cs typeface="+mn-cs"/>
      </a:defRPr>
    </a:lvl7pPr>
    <a:lvl8pPr marL="3200400" algn="l" defTabSz="914400" rtl="0" eaLnBrk="1" latinLnBrk="0" hangingPunct="1">
      <a:defRPr sz="5800" kern="1200">
        <a:solidFill>
          <a:schemeClr val="tx1"/>
        </a:solidFill>
        <a:latin typeface="Calibri" pitchFamily="34" charset="0"/>
        <a:ea typeface="MS PGothic" pitchFamily="34" charset="-128"/>
        <a:cs typeface="+mn-cs"/>
      </a:defRPr>
    </a:lvl8pPr>
    <a:lvl9pPr marL="3657600" algn="l" defTabSz="914400" rtl="0" eaLnBrk="1" latinLnBrk="0" hangingPunct="1">
      <a:defRPr sz="5800"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p15:guide id="1" orient="horz" pos="6782" userDrawn="1">
          <p15:clr>
            <a:srgbClr val="A4A3A4"/>
          </p15:clr>
        </p15:guide>
        <p15:guide id="2" pos="95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7D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590" autoAdjust="0"/>
    <p:restoredTop sz="96271" autoAdjust="0"/>
  </p:normalViewPr>
  <p:slideViewPr>
    <p:cSldViewPr snapToGrid="0" snapToObjects="1">
      <p:cViewPr varScale="1">
        <p:scale>
          <a:sx n="36" d="100"/>
          <a:sy n="36" d="100"/>
        </p:scale>
        <p:origin x="2022" y="114"/>
      </p:cViewPr>
      <p:guideLst>
        <p:guide orient="horz" pos="6782"/>
        <p:guide pos="956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5/10/relationships/revisionInfo" Target="revisionInfo.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udienplakat (DE, FR &amp; EN)">
    <p:spTree>
      <p:nvGrpSpPr>
        <p:cNvPr id="1" name=""/>
        <p:cNvGrpSpPr/>
        <p:nvPr/>
      </p:nvGrpSpPr>
      <p:grpSpPr>
        <a:xfrm>
          <a:off x="0" y="0"/>
          <a:ext cx="0" cy="0"/>
          <a:chOff x="0" y="0"/>
          <a:chExt cx="0" cy="0"/>
        </a:xfrm>
      </p:grpSpPr>
      <p:pic>
        <p:nvPicPr>
          <p:cNvPr id="5" name="Bild 4" descr="BFH_Logo_C_de_fr_en_RGB.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686" y="18719800"/>
            <a:ext cx="5069685" cy="170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14391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Studienplakat (DE, FR &amp; EN)">
    <p:spTree>
      <p:nvGrpSpPr>
        <p:cNvPr id="1" name=""/>
        <p:cNvGrpSpPr/>
        <p:nvPr/>
      </p:nvGrpSpPr>
      <p:grpSpPr>
        <a:xfrm>
          <a:off x="0" y="0"/>
          <a:ext cx="0" cy="0"/>
          <a:chOff x="0" y="0"/>
          <a:chExt cx="0" cy="0"/>
        </a:xfrm>
      </p:grpSpPr>
      <p:pic>
        <p:nvPicPr>
          <p:cNvPr id="5" name="Bild 4" descr="BFH_Logo_C_de_fr_en_RGB.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5686" y="18719800"/>
            <a:ext cx="5069685" cy="170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143916"/>
      </p:ext>
    </p:extLst>
  </p:cSld>
  <p:clrMapOvr>
    <a:masterClrMapping/>
  </p:clrMapOvr>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hteck 1"/>
          <p:cNvSpPr/>
          <p:nvPr/>
        </p:nvSpPr>
        <p:spPr>
          <a:xfrm>
            <a:off x="1" y="0"/>
            <a:ext cx="30279975" cy="21388388"/>
          </a:xfrm>
          <a:prstGeom prst="rect">
            <a:avLst/>
          </a:prstGeom>
          <a:no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lIns="295214" tIns="147607" rIns="295214" bIns="147607" anchor="ctr"/>
          <a:lstStyle/>
          <a:p>
            <a:pPr algn="ctr" defTabSz="1476070" fontAlgn="auto">
              <a:spcBef>
                <a:spcPts val="0"/>
              </a:spcBef>
              <a:spcAft>
                <a:spcPts val="0"/>
              </a:spcAft>
              <a:defRPr/>
            </a:pPr>
            <a:endParaRPr lang="de-DE" dirty="0"/>
          </a:p>
        </p:txBody>
      </p:sp>
      <p:sp>
        <p:nvSpPr>
          <p:cNvPr id="3" name="Rechteck 2"/>
          <p:cNvSpPr/>
          <p:nvPr/>
        </p:nvSpPr>
        <p:spPr>
          <a:xfrm>
            <a:off x="1" y="21083588"/>
            <a:ext cx="30273624" cy="101600"/>
          </a:xfrm>
          <a:prstGeom prst="rect">
            <a:avLst/>
          </a:prstGeom>
          <a:solidFill>
            <a:srgbClr val="697D9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476070" fontAlgn="auto">
              <a:spcBef>
                <a:spcPts val="0"/>
              </a:spcBef>
              <a:spcAft>
                <a:spcPts val="0"/>
              </a:spcAft>
              <a:defRPr/>
            </a:pPr>
            <a:endParaRPr lang="de-DE" dirty="0"/>
          </a:p>
        </p:txBody>
      </p:sp>
      <p:sp>
        <p:nvSpPr>
          <p:cNvPr id="4" name="Rechteck 3"/>
          <p:cNvSpPr/>
          <p:nvPr/>
        </p:nvSpPr>
        <p:spPr>
          <a:xfrm>
            <a:off x="1" y="17881600"/>
            <a:ext cx="30273624" cy="101600"/>
          </a:xfrm>
          <a:prstGeom prst="rect">
            <a:avLst/>
          </a:prstGeom>
          <a:solidFill>
            <a:srgbClr val="697D9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1476070" fontAlgn="auto">
              <a:spcBef>
                <a:spcPts val="0"/>
              </a:spcBef>
              <a:spcAft>
                <a:spcPts val="0"/>
              </a:spcAft>
              <a:defRPr/>
            </a:pPr>
            <a:endParaRPr lang="de-DE" dirty="0"/>
          </a:p>
        </p:txBody>
      </p:sp>
    </p:spTree>
  </p:cSld>
  <p:clrMap bg1="lt1" tx1="dk1" bg2="lt2" tx2="dk2" accent1="accent1" accent2="accent2" accent3="accent3" accent4="accent4" accent5="accent5" accent6="accent6" hlink="hlink" folHlink="folHlink"/>
  <p:sldLayoutIdLst>
    <p:sldLayoutId id="2147483707" r:id="rId1"/>
    <p:sldLayoutId id="2147483720" r:id="rId2"/>
  </p:sldLayoutIdLst>
  <p:hf hdr="0" ftr="0" dt="0"/>
  <p:txStyles>
    <p:titleStyle>
      <a:lvl1pPr algn="ctr" defTabSz="1474788" rtl="0" eaLnBrk="1" fontAlgn="base" hangingPunct="1">
        <a:spcBef>
          <a:spcPct val="0"/>
        </a:spcBef>
        <a:spcAft>
          <a:spcPct val="0"/>
        </a:spcAft>
        <a:defRPr sz="14200" kern="1200">
          <a:solidFill>
            <a:schemeClr val="tx1"/>
          </a:solidFill>
          <a:latin typeface="+mj-lt"/>
          <a:ea typeface="MS PGothic" pitchFamily="34" charset="-128"/>
          <a:cs typeface="ＭＳ Ｐゴシック" charset="0"/>
        </a:defRPr>
      </a:lvl1pPr>
      <a:lvl2pPr algn="ctr" defTabSz="1474788" rtl="0" eaLnBrk="1" fontAlgn="base" hangingPunct="1">
        <a:spcBef>
          <a:spcPct val="0"/>
        </a:spcBef>
        <a:spcAft>
          <a:spcPct val="0"/>
        </a:spcAft>
        <a:defRPr sz="14200">
          <a:solidFill>
            <a:schemeClr val="tx1"/>
          </a:solidFill>
          <a:latin typeface="Lucida Sans" pitchFamily="34" charset="0"/>
          <a:ea typeface="MS PGothic" pitchFamily="34" charset="-128"/>
          <a:cs typeface="ＭＳ Ｐゴシック" charset="0"/>
        </a:defRPr>
      </a:lvl2pPr>
      <a:lvl3pPr algn="ctr" defTabSz="1474788" rtl="0" eaLnBrk="1" fontAlgn="base" hangingPunct="1">
        <a:spcBef>
          <a:spcPct val="0"/>
        </a:spcBef>
        <a:spcAft>
          <a:spcPct val="0"/>
        </a:spcAft>
        <a:defRPr sz="14200">
          <a:solidFill>
            <a:schemeClr val="tx1"/>
          </a:solidFill>
          <a:latin typeface="Lucida Sans" pitchFamily="34" charset="0"/>
          <a:ea typeface="MS PGothic" pitchFamily="34" charset="-128"/>
          <a:cs typeface="ＭＳ Ｐゴシック" charset="0"/>
        </a:defRPr>
      </a:lvl3pPr>
      <a:lvl4pPr algn="ctr" defTabSz="1474788" rtl="0" eaLnBrk="1" fontAlgn="base" hangingPunct="1">
        <a:spcBef>
          <a:spcPct val="0"/>
        </a:spcBef>
        <a:spcAft>
          <a:spcPct val="0"/>
        </a:spcAft>
        <a:defRPr sz="14200">
          <a:solidFill>
            <a:schemeClr val="tx1"/>
          </a:solidFill>
          <a:latin typeface="Lucida Sans" pitchFamily="34" charset="0"/>
          <a:ea typeface="MS PGothic" pitchFamily="34" charset="-128"/>
          <a:cs typeface="ＭＳ Ｐゴシック" charset="0"/>
        </a:defRPr>
      </a:lvl4pPr>
      <a:lvl5pPr algn="ctr" defTabSz="1474788" rtl="0" eaLnBrk="1" fontAlgn="base" hangingPunct="1">
        <a:spcBef>
          <a:spcPct val="0"/>
        </a:spcBef>
        <a:spcAft>
          <a:spcPct val="0"/>
        </a:spcAft>
        <a:defRPr sz="14200">
          <a:solidFill>
            <a:schemeClr val="tx1"/>
          </a:solidFill>
          <a:latin typeface="Lucida Sans" pitchFamily="34" charset="0"/>
          <a:ea typeface="MS PGothic" pitchFamily="34" charset="-128"/>
          <a:cs typeface="ＭＳ Ｐゴシック" charset="0"/>
        </a:defRPr>
      </a:lvl5pPr>
      <a:lvl6pPr marL="1476070" algn="ctr" defTabSz="1476070" rtl="0" eaLnBrk="1" fontAlgn="base" hangingPunct="1">
        <a:spcBef>
          <a:spcPct val="0"/>
        </a:spcBef>
        <a:spcAft>
          <a:spcPct val="0"/>
        </a:spcAft>
        <a:defRPr sz="14200">
          <a:solidFill>
            <a:schemeClr val="tx1"/>
          </a:solidFill>
          <a:latin typeface="Calibri" charset="0"/>
          <a:ea typeface="ＭＳ Ｐゴシック" charset="0"/>
          <a:cs typeface="ＭＳ Ｐゴシック" charset="0"/>
        </a:defRPr>
      </a:lvl6pPr>
      <a:lvl7pPr marL="2952140" algn="ctr" defTabSz="1476070" rtl="0" eaLnBrk="1" fontAlgn="base" hangingPunct="1">
        <a:spcBef>
          <a:spcPct val="0"/>
        </a:spcBef>
        <a:spcAft>
          <a:spcPct val="0"/>
        </a:spcAft>
        <a:defRPr sz="14200">
          <a:solidFill>
            <a:schemeClr val="tx1"/>
          </a:solidFill>
          <a:latin typeface="Calibri" charset="0"/>
          <a:ea typeface="ＭＳ Ｐゴシック" charset="0"/>
          <a:cs typeface="ＭＳ Ｐゴシック" charset="0"/>
        </a:defRPr>
      </a:lvl7pPr>
      <a:lvl8pPr marL="4428211" algn="ctr" defTabSz="1476070" rtl="0" eaLnBrk="1" fontAlgn="base" hangingPunct="1">
        <a:spcBef>
          <a:spcPct val="0"/>
        </a:spcBef>
        <a:spcAft>
          <a:spcPct val="0"/>
        </a:spcAft>
        <a:defRPr sz="14200">
          <a:solidFill>
            <a:schemeClr val="tx1"/>
          </a:solidFill>
          <a:latin typeface="Calibri" charset="0"/>
          <a:ea typeface="ＭＳ Ｐゴシック" charset="0"/>
          <a:cs typeface="ＭＳ Ｐゴシック" charset="0"/>
        </a:defRPr>
      </a:lvl8pPr>
      <a:lvl9pPr marL="5904281" algn="ctr" defTabSz="1476070" rtl="0" eaLnBrk="1" fontAlgn="base" hangingPunct="1">
        <a:spcBef>
          <a:spcPct val="0"/>
        </a:spcBef>
        <a:spcAft>
          <a:spcPct val="0"/>
        </a:spcAft>
        <a:defRPr sz="14200">
          <a:solidFill>
            <a:schemeClr val="tx1"/>
          </a:solidFill>
          <a:latin typeface="Calibri" charset="0"/>
          <a:ea typeface="ＭＳ Ｐゴシック" charset="0"/>
          <a:cs typeface="ＭＳ Ｐゴシック" charset="0"/>
        </a:defRPr>
      </a:lvl9pPr>
    </p:titleStyle>
    <p:bodyStyle>
      <a:lvl1pPr marL="1106488" indent="-1106488" algn="l" defTabSz="1474788" rtl="0" eaLnBrk="1" fontAlgn="base" hangingPunct="1">
        <a:spcBef>
          <a:spcPct val="20000"/>
        </a:spcBef>
        <a:spcAft>
          <a:spcPct val="0"/>
        </a:spcAft>
        <a:buFont typeface="Arial" pitchFamily="34" charset="0"/>
        <a:buChar char="•"/>
        <a:defRPr sz="10300" kern="1200">
          <a:solidFill>
            <a:schemeClr val="tx1"/>
          </a:solidFill>
          <a:latin typeface="+mn-lt"/>
          <a:ea typeface="MS PGothic" pitchFamily="34" charset="-128"/>
          <a:cs typeface="ＭＳ Ｐゴシック" charset="0"/>
        </a:defRPr>
      </a:lvl1pPr>
      <a:lvl2pPr marL="2397125" indent="-922338" algn="l" defTabSz="1474788" rtl="0" eaLnBrk="1" fontAlgn="base" hangingPunct="1">
        <a:spcBef>
          <a:spcPct val="20000"/>
        </a:spcBef>
        <a:spcAft>
          <a:spcPct val="0"/>
        </a:spcAft>
        <a:buFont typeface="Arial" pitchFamily="34" charset="0"/>
        <a:buChar char="–"/>
        <a:defRPr sz="9000" kern="1200">
          <a:solidFill>
            <a:schemeClr val="tx1"/>
          </a:solidFill>
          <a:latin typeface="+mn-lt"/>
          <a:ea typeface="MS PGothic" pitchFamily="34" charset="-128"/>
          <a:cs typeface="+mn-cs"/>
        </a:defRPr>
      </a:lvl2pPr>
      <a:lvl3pPr marL="3689350" indent="-736600" algn="l" defTabSz="1474788" rtl="0" eaLnBrk="1" fontAlgn="base" hangingPunct="1">
        <a:spcBef>
          <a:spcPct val="20000"/>
        </a:spcBef>
        <a:spcAft>
          <a:spcPct val="0"/>
        </a:spcAft>
        <a:buFont typeface="Arial" pitchFamily="34" charset="0"/>
        <a:buChar char="•"/>
        <a:defRPr sz="7700" kern="1200">
          <a:solidFill>
            <a:schemeClr val="tx1"/>
          </a:solidFill>
          <a:latin typeface="+mn-lt"/>
          <a:ea typeface="MS PGothic" pitchFamily="34" charset="-128"/>
          <a:cs typeface="+mn-cs"/>
        </a:defRPr>
      </a:lvl3pPr>
      <a:lvl4pPr marL="5165725" indent="-736600" algn="l" defTabSz="1474788" rtl="0" eaLnBrk="1" fontAlgn="base" hangingPunct="1">
        <a:spcBef>
          <a:spcPct val="20000"/>
        </a:spcBef>
        <a:spcAft>
          <a:spcPct val="0"/>
        </a:spcAft>
        <a:buFont typeface="Arial" pitchFamily="34" charset="0"/>
        <a:buChar char="–"/>
        <a:defRPr sz="6500" kern="1200">
          <a:solidFill>
            <a:schemeClr val="tx1"/>
          </a:solidFill>
          <a:latin typeface="+mn-lt"/>
          <a:ea typeface="MS PGothic" pitchFamily="34" charset="-128"/>
          <a:cs typeface="+mn-cs"/>
        </a:defRPr>
      </a:lvl4pPr>
      <a:lvl5pPr marL="6642100" indent="-736600" algn="l" defTabSz="1474788" rtl="0" eaLnBrk="1" fontAlgn="base" hangingPunct="1">
        <a:spcBef>
          <a:spcPct val="20000"/>
        </a:spcBef>
        <a:spcAft>
          <a:spcPct val="0"/>
        </a:spcAft>
        <a:buFont typeface="Arial" pitchFamily="34" charset="0"/>
        <a:buChar char="»"/>
        <a:defRPr sz="6500" kern="1200">
          <a:solidFill>
            <a:schemeClr val="tx1"/>
          </a:solidFill>
          <a:latin typeface="+mn-lt"/>
          <a:ea typeface="MS PGothic" pitchFamily="34" charset="-128"/>
          <a:cs typeface="+mn-cs"/>
        </a:defRPr>
      </a:lvl5pPr>
      <a:lvl6pPr marL="8118386" indent="-738035" algn="l" defTabSz="1476070" rtl="0" eaLnBrk="1" latinLnBrk="0" hangingPunct="1">
        <a:spcBef>
          <a:spcPct val="20000"/>
        </a:spcBef>
        <a:buFont typeface="Arial"/>
        <a:buChar char="•"/>
        <a:defRPr sz="6500" kern="1200">
          <a:solidFill>
            <a:schemeClr val="tx1"/>
          </a:solidFill>
          <a:latin typeface="+mn-lt"/>
          <a:ea typeface="+mn-ea"/>
          <a:cs typeface="+mn-cs"/>
        </a:defRPr>
      </a:lvl6pPr>
      <a:lvl7pPr marL="9594456" indent="-738035" algn="l" defTabSz="1476070" rtl="0" eaLnBrk="1" latinLnBrk="0" hangingPunct="1">
        <a:spcBef>
          <a:spcPct val="20000"/>
        </a:spcBef>
        <a:buFont typeface="Arial"/>
        <a:buChar char="•"/>
        <a:defRPr sz="6500" kern="1200">
          <a:solidFill>
            <a:schemeClr val="tx1"/>
          </a:solidFill>
          <a:latin typeface="+mn-lt"/>
          <a:ea typeface="+mn-ea"/>
          <a:cs typeface="+mn-cs"/>
        </a:defRPr>
      </a:lvl7pPr>
      <a:lvl8pPr marL="11070527" indent="-738035" algn="l" defTabSz="1476070" rtl="0" eaLnBrk="1" latinLnBrk="0" hangingPunct="1">
        <a:spcBef>
          <a:spcPct val="20000"/>
        </a:spcBef>
        <a:buFont typeface="Arial"/>
        <a:buChar char="•"/>
        <a:defRPr sz="6500" kern="1200">
          <a:solidFill>
            <a:schemeClr val="tx1"/>
          </a:solidFill>
          <a:latin typeface="+mn-lt"/>
          <a:ea typeface="+mn-ea"/>
          <a:cs typeface="+mn-cs"/>
        </a:defRPr>
      </a:lvl8pPr>
      <a:lvl9pPr marL="12546597" indent="-738035" algn="l" defTabSz="1476070" rtl="0" eaLnBrk="1" latinLnBrk="0" hangingPunct="1">
        <a:spcBef>
          <a:spcPct val="20000"/>
        </a:spcBef>
        <a:buFont typeface="Arial"/>
        <a:buChar char="•"/>
        <a:defRPr sz="6500" kern="1200">
          <a:solidFill>
            <a:schemeClr val="tx1"/>
          </a:solidFill>
          <a:latin typeface="+mn-lt"/>
          <a:ea typeface="+mn-ea"/>
          <a:cs typeface="+mn-cs"/>
        </a:defRPr>
      </a:lvl9pPr>
    </p:bodyStyle>
    <p:otherStyle>
      <a:defPPr>
        <a:defRPr lang="de-DE"/>
      </a:defPPr>
      <a:lvl1pPr marL="0" algn="l" defTabSz="1476070" rtl="0" eaLnBrk="1" latinLnBrk="0" hangingPunct="1">
        <a:defRPr sz="5800" kern="1200">
          <a:solidFill>
            <a:schemeClr val="tx1"/>
          </a:solidFill>
          <a:latin typeface="+mn-lt"/>
          <a:ea typeface="+mn-ea"/>
          <a:cs typeface="+mn-cs"/>
        </a:defRPr>
      </a:lvl1pPr>
      <a:lvl2pPr marL="1476070" algn="l" defTabSz="1476070" rtl="0" eaLnBrk="1" latinLnBrk="0" hangingPunct="1">
        <a:defRPr sz="5800" kern="1200">
          <a:solidFill>
            <a:schemeClr val="tx1"/>
          </a:solidFill>
          <a:latin typeface="+mn-lt"/>
          <a:ea typeface="+mn-ea"/>
          <a:cs typeface="+mn-cs"/>
        </a:defRPr>
      </a:lvl2pPr>
      <a:lvl3pPr marL="2952140" algn="l" defTabSz="1476070" rtl="0" eaLnBrk="1" latinLnBrk="0" hangingPunct="1">
        <a:defRPr sz="5800" kern="1200">
          <a:solidFill>
            <a:schemeClr val="tx1"/>
          </a:solidFill>
          <a:latin typeface="+mn-lt"/>
          <a:ea typeface="+mn-ea"/>
          <a:cs typeface="+mn-cs"/>
        </a:defRPr>
      </a:lvl3pPr>
      <a:lvl4pPr marL="4428211" algn="l" defTabSz="1476070" rtl="0" eaLnBrk="1" latinLnBrk="0" hangingPunct="1">
        <a:defRPr sz="5800" kern="1200">
          <a:solidFill>
            <a:schemeClr val="tx1"/>
          </a:solidFill>
          <a:latin typeface="+mn-lt"/>
          <a:ea typeface="+mn-ea"/>
          <a:cs typeface="+mn-cs"/>
        </a:defRPr>
      </a:lvl4pPr>
      <a:lvl5pPr marL="5904281" algn="l" defTabSz="1476070" rtl="0" eaLnBrk="1" latinLnBrk="0" hangingPunct="1">
        <a:defRPr sz="5800" kern="1200">
          <a:solidFill>
            <a:schemeClr val="tx1"/>
          </a:solidFill>
          <a:latin typeface="+mn-lt"/>
          <a:ea typeface="+mn-ea"/>
          <a:cs typeface="+mn-cs"/>
        </a:defRPr>
      </a:lvl5pPr>
      <a:lvl6pPr marL="7380351" algn="l" defTabSz="1476070" rtl="0" eaLnBrk="1" latinLnBrk="0" hangingPunct="1">
        <a:defRPr sz="5800" kern="1200">
          <a:solidFill>
            <a:schemeClr val="tx1"/>
          </a:solidFill>
          <a:latin typeface="+mn-lt"/>
          <a:ea typeface="+mn-ea"/>
          <a:cs typeface="+mn-cs"/>
        </a:defRPr>
      </a:lvl6pPr>
      <a:lvl7pPr marL="8856421" algn="l" defTabSz="1476070" rtl="0" eaLnBrk="1" latinLnBrk="0" hangingPunct="1">
        <a:defRPr sz="5800" kern="1200">
          <a:solidFill>
            <a:schemeClr val="tx1"/>
          </a:solidFill>
          <a:latin typeface="+mn-lt"/>
          <a:ea typeface="+mn-ea"/>
          <a:cs typeface="+mn-cs"/>
        </a:defRPr>
      </a:lvl7pPr>
      <a:lvl8pPr marL="10332491" algn="l" defTabSz="1476070" rtl="0" eaLnBrk="1" latinLnBrk="0" hangingPunct="1">
        <a:defRPr sz="5800" kern="1200">
          <a:solidFill>
            <a:schemeClr val="tx1"/>
          </a:solidFill>
          <a:latin typeface="+mn-lt"/>
          <a:ea typeface="+mn-ea"/>
          <a:cs typeface="+mn-cs"/>
        </a:defRPr>
      </a:lvl8pPr>
      <a:lvl9pPr marL="11808562" algn="l" defTabSz="1476070" rtl="0" eaLnBrk="1" latinLnBrk="0" hangingPunct="1">
        <a:defRPr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feld 9">
            <a:extLst>
              <a:ext uri="{FF2B5EF4-FFF2-40B4-BE49-F238E27FC236}">
                <a16:creationId xmlns:a16="http://schemas.microsoft.com/office/drawing/2014/main" id="{6EAA1EB5-AAA0-4716-9F7A-59C48339201D}"/>
              </a:ext>
            </a:extLst>
          </p:cNvPr>
          <p:cNvSpPr txBox="1"/>
          <p:nvPr/>
        </p:nvSpPr>
        <p:spPr>
          <a:xfrm>
            <a:off x="10673168" y="765127"/>
            <a:ext cx="8794438" cy="6647974"/>
          </a:xfrm>
          <a:prstGeom prst="rect">
            <a:avLst/>
          </a:prstGeom>
          <a:noFill/>
        </p:spPr>
        <p:txBody>
          <a:bodyPr wrap="square" rtlCol="0">
            <a:spAutoFit/>
          </a:bodyPr>
          <a:lstStyle/>
          <a:p>
            <a:pPr lvl="0" algn="just">
              <a:spcAft>
                <a:spcPts val="1800"/>
              </a:spcAft>
              <a:buClr>
                <a:srgbClr val="FAA500"/>
              </a:buClr>
              <a:buSzPct val="80000"/>
              <a:defRPr/>
            </a:pPr>
            <a:r>
              <a:rPr lang="en-US" sz="3200" dirty="0">
                <a:latin typeface="+mn-lt"/>
              </a:rPr>
              <a:t>For this reason, the SIFT descriptors should be incorporated into a more complicated system which allows the creation of a fixed size features vector.</a:t>
            </a:r>
            <a:r>
              <a:rPr lang="en-US" sz="3200" dirty="0"/>
              <a:t> </a:t>
            </a:r>
          </a:p>
          <a:p>
            <a:pPr lvl="0" algn="just">
              <a:spcAft>
                <a:spcPts val="1800"/>
              </a:spcAft>
              <a:buClr>
                <a:srgbClr val="FAA500"/>
              </a:buClr>
              <a:buSzPct val="80000"/>
              <a:defRPr/>
            </a:pPr>
            <a:r>
              <a:rPr lang="en-GB" sz="4400" dirty="0">
                <a:solidFill>
                  <a:srgbClr val="697D91"/>
                </a:solidFill>
                <a:latin typeface="Lucida Sans"/>
              </a:rPr>
              <a:t>Object recognition</a:t>
            </a:r>
            <a:endParaRPr lang="en-US" sz="3200" dirty="0">
              <a:solidFill>
                <a:prstClr val="black"/>
              </a:solidFill>
              <a:latin typeface="+mn-lt"/>
            </a:endParaRPr>
          </a:p>
          <a:p>
            <a:pPr algn="just"/>
            <a:r>
              <a:rPr lang="en-US" sz="3200" dirty="0">
                <a:latin typeface="+mn-lt"/>
              </a:rPr>
              <a:t>The model used is called Bag of Visual Words (</a:t>
            </a:r>
            <a:r>
              <a:rPr lang="en-US" sz="3200" dirty="0" err="1">
                <a:latin typeface="+mn-lt"/>
              </a:rPr>
              <a:t>BoW</a:t>
            </a:r>
            <a:r>
              <a:rPr lang="en-US" sz="3200" dirty="0">
                <a:latin typeface="+mn-lt"/>
              </a:rPr>
              <a:t>) and it uses a vocabulary of visual words to generate a histogram for each image. This algorithm works perfectly with images that contain a single logo but it does not work well with figures containing multiple logos. </a:t>
            </a:r>
            <a:endParaRPr lang="en-GB" sz="3200" dirty="0">
              <a:latin typeface="+mn-lt"/>
            </a:endParaRPr>
          </a:p>
        </p:txBody>
      </p:sp>
      <p:sp>
        <p:nvSpPr>
          <p:cNvPr id="2" name="Textfeld 1" descr="Bitte möglichst die vorgegebene Breite einhalten! Sollte dieser Platz nicht reichen, kann im oberen Teil ein zusätzlicher längerer Titel verwendet werden." title="Titelfeld"/>
          <p:cNvSpPr txBox="1"/>
          <p:nvPr/>
        </p:nvSpPr>
        <p:spPr>
          <a:xfrm>
            <a:off x="6969455" y="18414123"/>
            <a:ext cx="15122378" cy="1323439"/>
          </a:xfrm>
          <a:prstGeom prst="rect">
            <a:avLst/>
          </a:prstGeom>
          <a:noFill/>
        </p:spPr>
        <p:txBody>
          <a:bodyPr wrap="none" lIns="72000" tIns="72000" rIns="72000" bIns="72000" rtlCol="0">
            <a:normAutofit/>
          </a:bodyPr>
          <a:lstStyle/>
          <a:p>
            <a:pPr algn="ctr"/>
            <a:r>
              <a:rPr lang="en-GB" sz="6000" dirty="0">
                <a:latin typeface="+mj-lt"/>
              </a:rPr>
              <a:t>Logos Recognition for </a:t>
            </a:r>
            <a:r>
              <a:rPr lang="en-GB" sz="6000" dirty="0" err="1">
                <a:latin typeface="+mj-lt"/>
              </a:rPr>
              <a:t>Webshop</a:t>
            </a:r>
            <a:r>
              <a:rPr lang="en-GB" sz="6000" dirty="0">
                <a:latin typeface="+mj-lt"/>
              </a:rPr>
              <a:t> Services</a:t>
            </a:r>
          </a:p>
        </p:txBody>
      </p:sp>
      <p:graphicFrame>
        <p:nvGraphicFramePr>
          <p:cNvPr id="7" name="Tabelle 6"/>
          <p:cNvGraphicFramePr>
            <a:graphicFrameLocks noGrp="1"/>
          </p:cNvGraphicFramePr>
          <p:nvPr>
            <p:extLst>
              <p:ext uri="{D42A27DB-BD31-4B8C-83A1-F6EECF244321}">
                <p14:modId xmlns:p14="http://schemas.microsoft.com/office/powerpoint/2010/main" val="462854567"/>
              </p:ext>
            </p:extLst>
          </p:nvPr>
        </p:nvGraphicFramePr>
        <p:xfrm>
          <a:off x="22453624" y="18580377"/>
          <a:ext cx="7201896" cy="1737360"/>
        </p:xfrm>
        <a:graphic>
          <a:graphicData uri="http://schemas.openxmlformats.org/drawingml/2006/table">
            <a:tbl>
              <a:tblPr firstRow="1" bandRow="1">
                <a:tableStyleId>{5940675A-B579-460E-94D1-54222C63F5DA}</a:tableStyleId>
              </a:tblPr>
              <a:tblGrid>
                <a:gridCol w="2487424">
                  <a:extLst>
                    <a:ext uri="{9D8B030D-6E8A-4147-A177-3AD203B41FA5}">
                      <a16:colId xmlns:a16="http://schemas.microsoft.com/office/drawing/2014/main" val="20000"/>
                    </a:ext>
                  </a:extLst>
                </a:gridCol>
                <a:gridCol w="4714472">
                  <a:extLst>
                    <a:ext uri="{9D8B030D-6E8A-4147-A177-3AD203B41FA5}">
                      <a16:colId xmlns:a16="http://schemas.microsoft.com/office/drawing/2014/main" val="20001"/>
                    </a:ext>
                  </a:extLst>
                </a:gridCol>
              </a:tblGrid>
              <a:tr h="370840">
                <a:tc>
                  <a:txBody>
                    <a:bodyPr/>
                    <a:lstStyle/>
                    <a:p>
                      <a:pPr marL="0" marR="0" lvl="0" indent="0" algn="r" defTabSz="1474788" rtl="0" eaLnBrk="1" fontAlgn="base" latinLnBrk="0" hangingPunct="1">
                        <a:lnSpc>
                          <a:spcPct val="100000"/>
                        </a:lnSpc>
                        <a:spcBef>
                          <a:spcPct val="0"/>
                        </a:spcBef>
                        <a:spcAft>
                          <a:spcPct val="0"/>
                        </a:spcAft>
                        <a:buClr>
                          <a:srgbClr val="FAA500"/>
                        </a:buClr>
                        <a:buSzPct val="80000"/>
                        <a:buFontTx/>
                        <a:buNone/>
                        <a:tabLst/>
                        <a:defRPr/>
                      </a:pPr>
                      <a:r>
                        <a:rPr kumimoji="0" lang="de-DE" altLang="de-DE" sz="2400" b="0" i="0" u="none" strike="noStrike" kern="1200" cap="none" spc="0" normalizeH="0" baseline="0" noProof="0" dirty="0">
                          <a:ln>
                            <a:noFill/>
                          </a:ln>
                          <a:solidFill>
                            <a:srgbClr val="697D91"/>
                          </a:solidFill>
                          <a:effectLst/>
                          <a:uLnTx/>
                          <a:uFillTx/>
                          <a:latin typeface="Lucida Sans" pitchFamily="34" charset="0"/>
                          <a:ea typeface="MS PGothic" pitchFamily="34" charset="-128"/>
                          <a:cs typeface="+mn-cs"/>
                        </a:rPr>
                        <a:t>Graduate(s):</a:t>
                      </a:r>
                      <a:endParaRPr kumimoji="0" lang="fr-CH" sz="5400" b="0" i="0" u="none" strike="noStrike" kern="1200" cap="none" spc="0" normalizeH="0" baseline="0" noProof="0" dirty="0">
                        <a:ln>
                          <a:noFill/>
                        </a:ln>
                        <a:solidFill>
                          <a:prstClr val="black"/>
                        </a:solidFill>
                        <a:effectLst/>
                        <a:uLnTx/>
                        <a:uFillTx/>
                        <a:latin typeface="+mn-lt"/>
                        <a:ea typeface="+mn-ea"/>
                        <a:cs typeface="+mn-cs"/>
                      </a:endParaRPr>
                    </a:p>
                  </a:txBody>
                  <a:tcPr marL="91454" marR="91454"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1476070" rtl="0" eaLnBrk="1" latinLnBrk="0" hangingPunct="1">
                        <a:lnSpc>
                          <a:spcPct val="100000"/>
                        </a:lnSpc>
                      </a:pPr>
                      <a:r>
                        <a:rPr kumimoji="0" lang="de-CH" sz="3200" b="0" i="0" u="none" strike="noStrike" kern="1200" cap="none" spc="0" normalizeH="0" baseline="0" dirty="0" err="1">
                          <a:ln>
                            <a:noFill/>
                          </a:ln>
                          <a:solidFill>
                            <a:srgbClr val="697D91"/>
                          </a:solidFill>
                          <a:effectLst/>
                          <a:uLnTx/>
                          <a:uFillTx/>
                          <a:latin typeface="Lucida Sans" pitchFamily="34" charset="0"/>
                          <a:ea typeface="MS PGothic" pitchFamily="34" charset="-128"/>
                          <a:cs typeface="+mn-cs"/>
                        </a:rPr>
                        <a:t>Nolì</a:t>
                      </a:r>
                      <a:r>
                        <a:rPr kumimoji="0" lang="de-CH" sz="3200" b="0" i="0" u="none" strike="noStrike" kern="1200" cap="none" spc="0" normalizeH="0" baseline="0" dirty="0">
                          <a:ln>
                            <a:noFill/>
                          </a:ln>
                          <a:solidFill>
                            <a:srgbClr val="697D91"/>
                          </a:solidFill>
                          <a:effectLst/>
                          <a:uLnTx/>
                          <a:uFillTx/>
                          <a:latin typeface="Lucida Sans" pitchFamily="34" charset="0"/>
                          <a:ea typeface="MS PGothic" pitchFamily="34" charset="-128"/>
                          <a:cs typeface="+mn-cs"/>
                        </a:rPr>
                        <a:t> Manzoni</a:t>
                      </a:r>
                      <a:endParaRPr kumimoji="0" lang="fr-CH" sz="3200" b="0" i="0" u="none" strike="noStrike" kern="1200" cap="none" spc="0" normalizeH="0" baseline="0" dirty="0">
                        <a:ln>
                          <a:noFill/>
                        </a:ln>
                        <a:solidFill>
                          <a:srgbClr val="697D91"/>
                        </a:solidFill>
                        <a:effectLst/>
                        <a:uLnTx/>
                        <a:uFillTx/>
                        <a:latin typeface="Lucida Sans" pitchFamily="34" charset="0"/>
                        <a:ea typeface="MS PGothic" pitchFamily="34" charset="-128"/>
                        <a:cs typeface="+mn-cs"/>
                      </a:endParaRPr>
                    </a:p>
                  </a:txBody>
                  <a:tcPr marL="91454" marR="91454"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370840">
                <a:tc>
                  <a:txBody>
                    <a:bodyPr/>
                    <a:lstStyle/>
                    <a:p>
                      <a:pPr marL="0" marR="0" lvl="0" indent="0" algn="r" defTabSz="1474788" rtl="0" eaLnBrk="1" fontAlgn="base" latinLnBrk="0" hangingPunct="1">
                        <a:lnSpc>
                          <a:spcPct val="100000"/>
                        </a:lnSpc>
                        <a:spcBef>
                          <a:spcPct val="0"/>
                        </a:spcBef>
                        <a:spcAft>
                          <a:spcPct val="0"/>
                        </a:spcAft>
                        <a:buClr>
                          <a:srgbClr val="FAA500"/>
                        </a:buClr>
                        <a:buSzPct val="80000"/>
                        <a:buFontTx/>
                        <a:buNone/>
                        <a:tabLst/>
                        <a:defRPr/>
                      </a:pPr>
                      <a:r>
                        <a:rPr kumimoji="0" lang="de-DE" altLang="de-DE" sz="2400" b="0" i="0" u="none" strike="noStrike" kern="1200" cap="none" spc="0" normalizeH="0" baseline="0" noProof="0" dirty="0">
                          <a:ln>
                            <a:noFill/>
                          </a:ln>
                          <a:solidFill>
                            <a:srgbClr val="697D91"/>
                          </a:solidFill>
                          <a:effectLst/>
                          <a:uLnTx/>
                          <a:uFillTx/>
                          <a:latin typeface="Lucida Sans" pitchFamily="34" charset="0"/>
                          <a:ea typeface="MS PGothic" pitchFamily="34" charset="-128"/>
                          <a:cs typeface="+mn-cs"/>
                        </a:rPr>
                        <a:t>Professor:</a:t>
                      </a:r>
                      <a:endParaRPr kumimoji="0" lang="fr-CH" sz="2400" b="0" i="0" u="none" strike="noStrike" kern="1200" cap="none" spc="0" normalizeH="0" baseline="0" noProof="0" dirty="0">
                        <a:ln>
                          <a:noFill/>
                        </a:ln>
                        <a:solidFill>
                          <a:srgbClr val="697D91"/>
                        </a:solidFill>
                        <a:effectLst/>
                        <a:uLnTx/>
                        <a:uFillTx/>
                        <a:latin typeface="Lucida Sans" pitchFamily="34" charset="0"/>
                        <a:ea typeface="MS PGothic" pitchFamily="34" charset="-128"/>
                        <a:cs typeface="+mn-cs"/>
                      </a:endParaRPr>
                    </a:p>
                  </a:txBody>
                  <a:tcPr marL="91454" marR="91454"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1476070" rtl="0" eaLnBrk="1" latinLnBrk="0" hangingPunct="1">
                        <a:lnSpc>
                          <a:spcPct val="100000"/>
                        </a:lnSpc>
                      </a:pPr>
                      <a:r>
                        <a:rPr kumimoji="0" lang="de-CH" sz="3200" b="0" i="0" u="none" strike="noStrike" kern="1200" cap="none" spc="0" normalizeH="0" baseline="0" dirty="0">
                          <a:ln>
                            <a:noFill/>
                          </a:ln>
                          <a:solidFill>
                            <a:srgbClr val="697D91"/>
                          </a:solidFill>
                          <a:effectLst/>
                          <a:uLnTx/>
                          <a:uFillTx/>
                          <a:latin typeface="Lucida Sans" pitchFamily="34" charset="0"/>
                          <a:ea typeface="MS PGothic" pitchFamily="34" charset="-128"/>
                          <a:cs typeface="+mn-cs"/>
                        </a:rPr>
                        <a:t>Dr. Olivier Biberstein</a:t>
                      </a:r>
                      <a:endParaRPr kumimoji="0" lang="fr-CH" sz="3200" b="0" i="0" u="none" strike="noStrike" kern="1200" cap="none" spc="0" normalizeH="0" baseline="0" dirty="0">
                        <a:ln>
                          <a:noFill/>
                        </a:ln>
                        <a:solidFill>
                          <a:srgbClr val="697D91"/>
                        </a:solidFill>
                        <a:effectLst/>
                        <a:uLnTx/>
                        <a:uFillTx/>
                        <a:latin typeface="Lucida Sans" pitchFamily="34" charset="0"/>
                        <a:ea typeface="MS PGothic" pitchFamily="34" charset="-128"/>
                        <a:cs typeface="+mn-cs"/>
                      </a:endParaRPr>
                    </a:p>
                  </a:txBody>
                  <a:tcPr marL="91454" marR="91454"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70840">
                <a:tc>
                  <a:txBody>
                    <a:bodyPr/>
                    <a:lstStyle/>
                    <a:p>
                      <a:pPr marL="0" marR="0" lvl="0" indent="0" algn="r" defTabSz="1474788" rtl="0" eaLnBrk="1" fontAlgn="base" latinLnBrk="0" hangingPunct="1">
                        <a:lnSpc>
                          <a:spcPct val="100000"/>
                        </a:lnSpc>
                        <a:spcBef>
                          <a:spcPct val="0"/>
                        </a:spcBef>
                        <a:spcAft>
                          <a:spcPct val="0"/>
                        </a:spcAft>
                        <a:buClr>
                          <a:srgbClr val="FAA500"/>
                        </a:buClr>
                        <a:buSzPct val="80000"/>
                        <a:buFontTx/>
                        <a:buNone/>
                        <a:tabLst/>
                        <a:defRPr/>
                      </a:pPr>
                      <a:r>
                        <a:rPr kumimoji="0" lang="de-DE" altLang="de-DE" sz="2400" b="0" i="0" u="none" strike="noStrike" kern="1200" cap="none" spc="0" normalizeH="0" baseline="0" noProof="0" dirty="0">
                          <a:ln>
                            <a:noFill/>
                          </a:ln>
                          <a:solidFill>
                            <a:srgbClr val="697D91"/>
                          </a:solidFill>
                          <a:effectLst/>
                          <a:uLnTx/>
                          <a:uFillTx/>
                          <a:latin typeface="Lucida Sans" pitchFamily="34" charset="0"/>
                          <a:ea typeface="MS PGothic" pitchFamily="34" charset="-128"/>
                          <a:cs typeface="+mn-cs"/>
                        </a:rPr>
                        <a:t>Expert:</a:t>
                      </a:r>
                      <a:endParaRPr kumimoji="0" lang="fr-CH" sz="2400" b="0" i="0" u="none" strike="noStrike" kern="1200" cap="none" spc="0" normalizeH="0" baseline="0" noProof="0" dirty="0">
                        <a:ln>
                          <a:noFill/>
                        </a:ln>
                        <a:solidFill>
                          <a:srgbClr val="697D91"/>
                        </a:solidFill>
                        <a:effectLst/>
                        <a:uLnTx/>
                        <a:uFillTx/>
                        <a:latin typeface="Lucida Sans" pitchFamily="34" charset="0"/>
                        <a:ea typeface="MS PGothic" pitchFamily="34" charset="-128"/>
                        <a:cs typeface="+mn-cs"/>
                      </a:endParaRPr>
                    </a:p>
                  </a:txBody>
                  <a:tcPr marL="91454" marR="91454"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algn="l" defTabSz="1476070" rtl="0" eaLnBrk="1" latinLnBrk="0" hangingPunct="1">
                        <a:lnSpc>
                          <a:spcPct val="100000"/>
                        </a:lnSpc>
                      </a:pPr>
                      <a:r>
                        <a:rPr kumimoji="0" lang="de-CH" sz="3200" b="0" i="0" u="none" strike="noStrike" kern="1200" cap="none" spc="0" normalizeH="0" baseline="0" dirty="0">
                          <a:ln>
                            <a:noFill/>
                          </a:ln>
                          <a:solidFill>
                            <a:srgbClr val="697D91"/>
                          </a:solidFill>
                          <a:effectLst/>
                          <a:uLnTx/>
                          <a:uFillTx/>
                          <a:latin typeface="Lucida Sans" pitchFamily="34" charset="0"/>
                          <a:ea typeface="MS PGothic" pitchFamily="34" charset="-128"/>
                          <a:cs typeface="+mn-cs"/>
                        </a:rPr>
                        <a:t>Jean-Marie Leclerc</a:t>
                      </a:r>
                      <a:endParaRPr kumimoji="0" lang="fr-CH" sz="3200" b="0" i="0" u="none" strike="noStrike" kern="1200" cap="none" spc="0" normalizeH="0" baseline="0" dirty="0">
                        <a:ln>
                          <a:noFill/>
                        </a:ln>
                        <a:solidFill>
                          <a:srgbClr val="697D91"/>
                        </a:solidFill>
                        <a:effectLst/>
                        <a:uLnTx/>
                        <a:uFillTx/>
                        <a:latin typeface="Lucida Sans" pitchFamily="34" charset="0"/>
                        <a:ea typeface="MS PGothic" pitchFamily="34" charset="-128"/>
                        <a:cs typeface="+mn-cs"/>
                      </a:endParaRPr>
                    </a:p>
                  </a:txBody>
                  <a:tcPr marL="91454" marR="91454"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3" name="Textfeld 2"/>
          <p:cNvSpPr txBox="1"/>
          <p:nvPr/>
        </p:nvSpPr>
        <p:spPr>
          <a:xfrm>
            <a:off x="6969455" y="19956914"/>
            <a:ext cx="15122378" cy="584775"/>
          </a:xfrm>
          <a:prstGeom prst="rect">
            <a:avLst/>
          </a:prstGeom>
          <a:noFill/>
        </p:spPr>
        <p:txBody>
          <a:bodyPr wrap="square" rtlCol="0">
            <a:spAutoFit/>
          </a:bodyPr>
          <a:lstStyle/>
          <a:p>
            <a:pPr marL="266700" indent="-266700" algn="ctr">
              <a:buClr>
                <a:srgbClr val="FAA500"/>
              </a:buClr>
              <a:buSzPct val="80000"/>
              <a:buFont typeface="Lucida Grande" charset="0"/>
              <a:buChar char="▶"/>
              <a:defRPr/>
            </a:pPr>
            <a:r>
              <a:rPr lang="en-GB" altLang="de-DE" sz="3200" dirty="0">
                <a:solidFill>
                  <a:srgbClr val="697D91"/>
                </a:solidFill>
                <a:latin typeface="Lucida Sans" pitchFamily="34" charset="0"/>
              </a:rPr>
              <a:t>Bachelor Thesis 2018	 Degree Programme  Computer Science</a:t>
            </a:r>
            <a:endParaRPr lang="en-GB" sz="3200" dirty="0">
              <a:solidFill>
                <a:srgbClr val="697D91"/>
              </a:solidFill>
              <a:latin typeface="Lucida Sans" pitchFamily="34" charset="0"/>
            </a:endParaRPr>
          </a:p>
        </p:txBody>
      </p:sp>
      <p:sp>
        <p:nvSpPr>
          <p:cNvPr id="6" name="Textfeld 5"/>
          <p:cNvSpPr txBox="1"/>
          <p:nvPr/>
        </p:nvSpPr>
        <p:spPr>
          <a:xfrm>
            <a:off x="925670" y="762297"/>
            <a:ext cx="8845847" cy="8309967"/>
          </a:xfrm>
          <a:prstGeom prst="rect">
            <a:avLst/>
          </a:prstGeom>
          <a:noFill/>
        </p:spPr>
        <p:txBody>
          <a:bodyPr wrap="square" rtlCol="0">
            <a:spAutoFit/>
          </a:bodyPr>
          <a:lstStyle/>
          <a:p>
            <a:pPr lvl="0" algn="just">
              <a:spcAft>
                <a:spcPts val="1200"/>
              </a:spcAft>
              <a:buClr>
                <a:srgbClr val="FAA500"/>
              </a:buClr>
              <a:buSzPct val="80000"/>
              <a:defRPr/>
            </a:pPr>
            <a:r>
              <a:rPr lang="en-GB" sz="4400" dirty="0">
                <a:solidFill>
                  <a:srgbClr val="697D91"/>
                </a:solidFill>
                <a:latin typeface="Lucida Sans"/>
              </a:rPr>
              <a:t>Introduction</a:t>
            </a:r>
            <a:endParaRPr lang="en-US" sz="3200" dirty="0">
              <a:solidFill>
                <a:prstClr val="black"/>
              </a:solidFill>
              <a:latin typeface="Lucida Sans"/>
            </a:endParaRPr>
          </a:p>
          <a:p>
            <a:pPr algn="just"/>
            <a:r>
              <a:rPr lang="en-US" sz="3200" dirty="0">
                <a:latin typeface="+mn-lt"/>
              </a:rPr>
              <a:t>Nowadays, the number of </a:t>
            </a:r>
            <a:r>
              <a:rPr lang="en-US" sz="3200" dirty="0" err="1">
                <a:latin typeface="+mn-lt"/>
              </a:rPr>
              <a:t>webshops</a:t>
            </a:r>
            <a:r>
              <a:rPr lang="en-US" sz="3200" dirty="0">
                <a:latin typeface="+mn-lt"/>
              </a:rPr>
              <a:t> has grown exponentially increasing the number of illegal online shops. Pertinent information to increase the probability of detecting this type of </a:t>
            </a:r>
            <a:r>
              <a:rPr lang="en-US" sz="3200" dirty="0" err="1">
                <a:latin typeface="+mn-lt"/>
              </a:rPr>
              <a:t>webshop</a:t>
            </a:r>
            <a:r>
              <a:rPr lang="en-US" sz="3200" dirty="0">
                <a:latin typeface="+mn-lt"/>
              </a:rPr>
              <a:t> is the presence of logos belonging to delivery and payment service companies. The objective of this thesis is the recognition of these logos.</a:t>
            </a:r>
            <a:r>
              <a:rPr lang="en-GB" sz="3200" dirty="0">
                <a:latin typeface="+mn-lt"/>
              </a:rPr>
              <a:t> </a:t>
            </a:r>
            <a:r>
              <a:rPr lang="en-US" sz="3200" dirty="0">
                <a:latin typeface="+mn-lt"/>
              </a:rPr>
              <a:t>This work is based on a pre-study, which has highlighted that the Scale-Invariant Feature Transform (SIFT) descriptors (invariant descriptors of interesting points of an image such as angles, gradient changes, etc.) are the best technology to recognize logos. </a:t>
            </a:r>
            <a:endParaRPr lang="en-GB" sz="3200" dirty="0">
              <a:latin typeface="+mn-lt"/>
            </a:endParaRPr>
          </a:p>
        </p:txBody>
      </p:sp>
      <p:sp>
        <p:nvSpPr>
          <p:cNvPr id="4" name="TextBox 3">
            <a:extLst>
              <a:ext uri="{FF2B5EF4-FFF2-40B4-BE49-F238E27FC236}">
                <a16:creationId xmlns:a16="http://schemas.microsoft.com/office/drawing/2014/main" id="{272F7120-66D1-413A-90D6-62E46B0D2BA7}"/>
              </a:ext>
            </a:extLst>
          </p:cNvPr>
          <p:cNvSpPr txBox="1"/>
          <p:nvPr/>
        </p:nvSpPr>
        <p:spPr bwMode="gray">
          <a:xfrm>
            <a:off x="10759996" y="7788843"/>
            <a:ext cx="8620781" cy="523220"/>
          </a:xfrm>
          <a:prstGeom prst="rect">
            <a:avLst/>
          </a:prstGeom>
          <a:noFill/>
        </p:spPr>
        <p:txBody>
          <a:bodyPr wrap="square" rtlCol="0">
            <a:spAutoFit/>
          </a:bodyPr>
          <a:lstStyle/>
          <a:p>
            <a:pPr algn="ctr"/>
            <a:r>
              <a:rPr lang="en-GB" sz="2800" i="1" dirty="0">
                <a:solidFill>
                  <a:srgbClr val="697D91"/>
                </a:solidFill>
                <a:latin typeface="+mn-lt"/>
              </a:rPr>
              <a:t>Bag of Visual Words (</a:t>
            </a:r>
            <a:r>
              <a:rPr lang="en-GB" sz="2800" i="1" dirty="0" err="1">
                <a:solidFill>
                  <a:srgbClr val="697D91"/>
                </a:solidFill>
                <a:latin typeface="+mn-lt"/>
              </a:rPr>
              <a:t>BoW</a:t>
            </a:r>
            <a:r>
              <a:rPr lang="en-GB" sz="2800" i="1" dirty="0">
                <a:solidFill>
                  <a:srgbClr val="697D91"/>
                </a:solidFill>
                <a:latin typeface="+mn-lt"/>
              </a:rPr>
              <a:t>)</a:t>
            </a:r>
          </a:p>
        </p:txBody>
      </p:sp>
      <p:sp>
        <p:nvSpPr>
          <p:cNvPr id="22" name="Rectangle 21">
            <a:extLst>
              <a:ext uri="{FF2B5EF4-FFF2-40B4-BE49-F238E27FC236}">
                <a16:creationId xmlns:a16="http://schemas.microsoft.com/office/drawing/2014/main" id="{E77DC09F-971D-4A41-80AF-960C04EE2DD0}"/>
              </a:ext>
            </a:extLst>
          </p:cNvPr>
          <p:cNvSpPr/>
          <p:nvPr/>
        </p:nvSpPr>
        <p:spPr>
          <a:xfrm>
            <a:off x="20407893" y="11101026"/>
            <a:ext cx="8804107" cy="6340197"/>
          </a:xfrm>
          <a:prstGeom prst="rect">
            <a:avLst/>
          </a:prstGeom>
        </p:spPr>
        <p:txBody>
          <a:bodyPr wrap="square">
            <a:spAutoFit/>
          </a:bodyPr>
          <a:lstStyle/>
          <a:p>
            <a:pPr lvl="0">
              <a:spcAft>
                <a:spcPts val="1200"/>
              </a:spcAft>
            </a:pPr>
            <a:r>
              <a:rPr lang="en-GB" altLang="de-DE" sz="4400" dirty="0">
                <a:solidFill>
                  <a:srgbClr val="697D91"/>
                </a:solidFill>
                <a:latin typeface="Lucida Sans"/>
              </a:rPr>
              <a:t>Results</a:t>
            </a:r>
            <a:endParaRPr lang="en-GB" altLang="de-DE" sz="3200" dirty="0">
              <a:solidFill>
                <a:prstClr val="black"/>
              </a:solidFill>
              <a:latin typeface="Lucida Sans" pitchFamily="34" charset="0"/>
            </a:endParaRPr>
          </a:p>
          <a:p>
            <a:pPr algn="just"/>
            <a:r>
              <a:rPr lang="en-US" sz="3200" dirty="0">
                <a:latin typeface="+mn-lt"/>
              </a:rPr>
              <a:t>After the first implementation for the recognition of multiple logos in an image, the results were rather poor (sensitivity 66% and precision 92%). Fortunately, after some improvements (i.e. hard negative mining), the results increased and they reached a sensitivity of 80% with a precision of 100%. The most important value for this project is the precision, therefore, the results can be considered rather good.</a:t>
            </a:r>
            <a:endParaRPr lang="en-GB" sz="3200" dirty="0">
              <a:latin typeface="+mn-lt"/>
            </a:endParaRPr>
          </a:p>
        </p:txBody>
      </p:sp>
      <p:sp>
        <p:nvSpPr>
          <p:cNvPr id="21" name="TextBox 20">
            <a:extLst>
              <a:ext uri="{FF2B5EF4-FFF2-40B4-BE49-F238E27FC236}">
                <a16:creationId xmlns:a16="http://schemas.microsoft.com/office/drawing/2014/main" id="{22C0D69F-0987-4871-B104-D3D5C7F60953}"/>
              </a:ext>
            </a:extLst>
          </p:cNvPr>
          <p:cNvSpPr txBox="1"/>
          <p:nvPr/>
        </p:nvSpPr>
        <p:spPr>
          <a:xfrm>
            <a:off x="20591219" y="10682392"/>
            <a:ext cx="8620781" cy="523220"/>
          </a:xfrm>
          <a:prstGeom prst="rect">
            <a:avLst/>
          </a:prstGeom>
          <a:noFill/>
        </p:spPr>
        <p:txBody>
          <a:bodyPr wrap="square" rtlCol="0">
            <a:spAutoFit/>
          </a:bodyPr>
          <a:lstStyle/>
          <a:p>
            <a:pPr algn="ctr"/>
            <a:r>
              <a:rPr lang="en-GB" sz="2800" i="1" dirty="0">
                <a:solidFill>
                  <a:srgbClr val="697D91"/>
                </a:solidFill>
                <a:latin typeface="+mn-lt"/>
              </a:rPr>
              <a:t>Selective Search</a:t>
            </a:r>
          </a:p>
        </p:txBody>
      </p:sp>
      <p:pic>
        <p:nvPicPr>
          <p:cNvPr id="11" name="Picture 10">
            <a:extLst>
              <a:ext uri="{FF2B5EF4-FFF2-40B4-BE49-F238E27FC236}">
                <a16:creationId xmlns:a16="http://schemas.microsoft.com/office/drawing/2014/main" id="{36C62E00-BA33-44E8-8787-421571B0E6A3}"/>
              </a:ext>
            </a:extLst>
          </p:cNvPr>
          <p:cNvPicPr>
            <a:picLocks noChangeAspect="1"/>
          </p:cNvPicPr>
          <p:nvPr/>
        </p:nvPicPr>
        <p:blipFill>
          <a:blip r:embed="rId2"/>
          <a:stretch>
            <a:fillRect/>
          </a:stretch>
        </p:blipFill>
        <p:spPr>
          <a:xfrm>
            <a:off x="20226619" y="4638242"/>
            <a:ext cx="9388326" cy="6037233"/>
          </a:xfrm>
          <a:prstGeom prst="rect">
            <a:avLst/>
          </a:prstGeom>
        </p:spPr>
      </p:pic>
      <p:sp>
        <p:nvSpPr>
          <p:cNvPr id="19" name="Textfeld 5">
            <a:extLst>
              <a:ext uri="{FF2B5EF4-FFF2-40B4-BE49-F238E27FC236}">
                <a16:creationId xmlns:a16="http://schemas.microsoft.com/office/drawing/2014/main" id="{F86D1715-31F6-43B7-9699-037CF4DE4330}"/>
              </a:ext>
            </a:extLst>
          </p:cNvPr>
          <p:cNvSpPr txBox="1"/>
          <p:nvPr/>
        </p:nvSpPr>
        <p:spPr>
          <a:xfrm>
            <a:off x="925669" y="9054700"/>
            <a:ext cx="8845847" cy="3877985"/>
          </a:xfrm>
          <a:prstGeom prst="rect">
            <a:avLst/>
          </a:prstGeom>
          <a:noFill/>
        </p:spPr>
        <p:txBody>
          <a:bodyPr wrap="square" rtlCol="0">
            <a:spAutoFit/>
          </a:bodyPr>
          <a:lstStyle/>
          <a:p>
            <a:pPr lvl="0" algn="just">
              <a:spcAft>
                <a:spcPts val="1200"/>
              </a:spcAft>
              <a:buClr>
                <a:srgbClr val="FAA500"/>
              </a:buClr>
              <a:buSzPct val="80000"/>
              <a:defRPr/>
            </a:pPr>
            <a:r>
              <a:rPr lang="en-GB" sz="4400" dirty="0">
                <a:solidFill>
                  <a:srgbClr val="697D91"/>
                </a:solidFill>
                <a:latin typeface="Lucida Sans"/>
              </a:rPr>
              <a:t>Problems</a:t>
            </a:r>
          </a:p>
          <a:p>
            <a:pPr algn="just"/>
            <a:r>
              <a:rPr lang="en-US" sz="3200" dirty="0">
                <a:latin typeface="+mn-lt"/>
              </a:rPr>
              <a:t>Unfortunately, this recognition task is not trivial because logos could be part of larger images. Moreover, the number of SIFT descriptors vary from image to image and therefore, it is difficult to use a machine learning classifier.  </a:t>
            </a:r>
            <a:endParaRPr lang="en-GB" sz="3200" dirty="0">
              <a:latin typeface="+mn-lt"/>
            </a:endParaRPr>
          </a:p>
        </p:txBody>
      </p:sp>
      <p:pic>
        <p:nvPicPr>
          <p:cNvPr id="10" name="Picture 9">
            <a:extLst>
              <a:ext uri="{FF2B5EF4-FFF2-40B4-BE49-F238E27FC236}">
                <a16:creationId xmlns:a16="http://schemas.microsoft.com/office/drawing/2014/main" id="{746489EB-C561-4E11-AABD-8C22B867775B}"/>
              </a:ext>
            </a:extLst>
          </p:cNvPr>
          <p:cNvPicPr>
            <a:picLocks noChangeAspect="1"/>
          </p:cNvPicPr>
          <p:nvPr/>
        </p:nvPicPr>
        <p:blipFill>
          <a:blip r:embed="rId3"/>
          <a:stretch>
            <a:fillRect/>
          </a:stretch>
        </p:blipFill>
        <p:spPr>
          <a:xfrm>
            <a:off x="6158503" y="13495973"/>
            <a:ext cx="3500480" cy="3729273"/>
          </a:xfrm>
          <a:prstGeom prst="rect">
            <a:avLst/>
          </a:prstGeom>
        </p:spPr>
      </p:pic>
      <p:sp>
        <p:nvSpPr>
          <p:cNvPr id="23" name="TextBox 22">
            <a:extLst>
              <a:ext uri="{FF2B5EF4-FFF2-40B4-BE49-F238E27FC236}">
                <a16:creationId xmlns:a16="http://schemas.microsoft.com/office/drawing/2014/main" id="{7A0C1A40-ADC4-4E35-9546-7D40BDCF9EB6}"/>
              </a:ext>
            </a:extLst>
          </p:cNvPr>
          <p:cNvSpPr txBox="1"/>
          <p:nvPr/>
        </p:nvSpPr>
        <p:spPr bwMode="gray">
          <a:xfrm>
            <a:off x="1038201" y="12926046"/>
            <a:ext cx="8620781" cy="523220"/>
          </a:xfrm>
          <a:prstGeom prst="rect">
            <a:avLst/>
          </a:prstGeom>
          <a:noFill/>
        </p:spPr>
        <p:txBody>
          <a:bodyPr wrap="square" rtlCol="0">
            <a:spAutoFit/>
          </a:bodyPr>
          <a:lstStyle/>
          <a:p>
            <a:pPr algn="ctr"/>
            <a:r>
              <a:rPr lang="en-GB" sz="2800" i="1" dirty="0">
                <a:solidFill>
                  <a:srgbClr val="697D91"/>
                </a:solidFill>
                <a:latin typeface="+mn-lt"/>
              </a:rPr>
              <a:t>Different Number of SIFT Descriptors</a:t>
            </a:r>
          </a:p>
        </p:txBody>
      </p:sp>
      <p:pic>
        <p:nvPicPr>
          <p:cNvPr id="18" name="Picture 17">
            <a:extLst>
              <a:ext uri="{FF2B5EF4-FFF2-40B4-BE49-F238E27FC236}">
                <a16:creationId xmlns:a16="http://schemas.microsoft.com/office/drawing/2014/main" id="{042C2ABD-2FC3-4580-BC60-F3D717E2F6B9}"/>
              </a:ext>
            </a:extLst>
          </p:cNvPr>
          <p:cNvPicPr>
            <a:picLocks noChangeAspect="1"/>
          </p:cNvPicPr>
          <p:nvPr/>
        </p:nvPicPr>
        <p:blipFill>
          <a:blip r:embed="rId4"/>
          <a:stretch>
            <a:fillRect/>
          </a:stretch>
        </p:blipFill>
        <p:spPr>
          <a:xfrm>
            <a:off x="1038201" y="13495973"/>
            <a:ext cx="5119222" cy="3729273"/>
          </a:xfrm>
          <a:prstGeom prst="rect">
            <a:avLst/>
          </a:prstGeom>
        </p:spPr>
      </p:pic>
      <p:sp>
        <p:nvSpPr>
          <p:cNvPr id="26" name="Textfeld 9">
            <a:extLst>
              <a:ext uri="{FF2B5EF4-FFF2-40B4-BE49-F238E27FC236}">
                <a16:creationId xmlns:a16="http://schemas.microsoft.com/office/drawing/2014/main" id="{F24C2BB7-76FE-4FC1-BCDB-EBA2A4C4C218}"/>
              </a:ext>
            </a:extLst>
          </p:cNvPr>
          <p:cNvSpPr txBox="1"/>
          <p:nvPr/>
        </p:nvSpPr>
        <p:spPr>
          <a:xfrm>
            <a:off x="20407893" y="762297"/>
            <a:ext cx="8977764" cy="3954929"/>
          </a:xfrm>
          <a:prstGeom prst="rect">
            <a:avLst/>
          </a:prstGeom>
          <a:noFill/>
        </p:spPr>
        <p:txBody>
          <a:bodyPr wrap="square" rtlCol="0">
            <a:spAutoFit/>
          </a:bodyPr>
          <a:lstStyle/>
          <a:p>
            <a:pPr algn="just">
              <a:spcBef>
                <a:spcPts val="1200"/>
              </a:spcBef>
              <a:spcAft>
                <a:spcPts val="1800"/>
              </a:spcAft>
              <a:buClr>
                <a:srgbClr val="FAA500"/>
              </a:buClr>
              <a:buSzPct val="80000"/>
              <a:defRPr/>
            </a:pPr>
            <a:r>
              <a:rPr lang="en-GB" sz="4400" dirty="0">
                <a:solidFill>
                  <a:srgbClr val="697D91"/>
                </a:solidFill>
                <a:latin typeface="+mn-lt"/>
              </a:rPr>
              <a:t>Object detection</a:t>
            </a:r>
            <a:endParaRPr lang="en-US" sz="4400" dirty="0">
              <a:solidFill>
                <a:prstClr val="black"/>
              </a:solidFill>
              <a:latin typeface="+mn-lt"/>
            </a:endParaRPr>
          </a:p>
          <a:p>
            <a:pPr algn="just">
              <a:spcAft>
                <a:spcPts val="1800"/>
              </a:spcAft>
              <a:buClr>
                <a:srgbClr val="FAA500"/>
              </a:buClr>
              <a:buSzPct val="80000"/>
              <a:defRPr/>
            </a:pPr>
            <a:r>
              <a:rPr lang="en-US" sz="3200" dirty="0">
                <a:solidFill>
                  <a:prstClr val="black"/>
                </a:solidFill>
                <a:latin typeface="+mn-lt"/>
              </a:rPr>
              <a:t>To remedy this insufficiency, an object detection algorithm has been used. Among the many available, the Selective Search algorithm has been chosen because of its fast generation of thousands of region proposals and its high sensitivity.</a:t>
            </a:r>
            <a:endParaRPr lang="en-GB" altLang="de-DE" sz="3200" dirty="0">
              <a:solidFill>
                <a:srgbClr val="697D91"/>
              </a:solidFill>
              <a:latin typeface="+mn-lt"/>
            </a:endParaRPr>
          </a:p>
        </p:txBody>
      </p:sp>
      <p:pic>
        <p:nvPicPr>
          <p:cNvPr id="8" name="Picture 7">
            <a:extLst>
              <a:ext uri="{FF2B5EF4-FFF2-40B4-BE49-F238E27FC236}">
                <a16:creationId xmlns:a16="http://schemas.microsoft.com/office/drawing/2014/main" id="{29F17CA0-5752-48D5-9F5E-0D313110D51B}"/>
              </a:ext>
            </a:extLst>
          </p:cNvPr>
          <p:cNvPicPr>
            <a:picLocks noChangeAspect="1"/>
          </p:cNvPicPr>
          <p:nvPr/>
        </p:nvPicPr>
        <p:blipFill>
          <a:blip r:embed="rId5"/>
          <a:stretch>
            <a:fillRect/>
          </a:stretch>
        </p:blipFill>
        <p:spPr>
          <a:xfrm>
            <a:off x="10988215" y="8667216"/>
            <a:ext cx="8337144" cy="8549556"/>
          </a:xfrm>
          <a:prstGeom prst="rect">
            <a:avLst/>
          </a:prstGeom>
        </p:spPr>
      </p:pic>
    </p:spTree>
    <p:extLst>
      <p:ext uri="{BB962C8B-B14F-4D97-AF65-F5344CB8AC3E}">
        <p14:creationId xmlns:p14="http://schemas.microsoft.com/office/powerpoint/2010/main" val="1926550706"/>
      </p:ext>
    </p:extLst>
  </p:cSld>
  <p:clrMapOvr>
    <a:masterClrMapping/>
  </p:clrMapOvr>
</p:sld>
</file>

<file path=ppt/theme/theme1.xml><?xml version="1.0" encoding="utf-8"?>
<a:theme xmlns:a="http://schemas.openxmlformats.org/drawingml/2006/main" name="BFH_Posterpräsentation_A1_Vorlage_quer">
  <a:themeElements>
    <a:clrScheme name="BFH RGB">
      <a:dk1>
        <a:sysClr val="windowText" lastClr="000000"/>
      </a:dk1>
      <a:lt1>
        <a:sysClr val="window" lastClr="FFFFFF"/>
      </a:lt1>
      <a:dk2>
        <a:srgbClr val="697D91"/>
      </a:dk2>
      <a:lt2>
        <a:srgbClr val="EEECE1"/>
      </a:lt2>
      <a:accent1>
        <a:srgbClr val="556455"/>
      </a:accent1>
      <a:accent2>
        <a:srgbClr val="8CAF82"/>
      </a:accent2>
      <a:accent3>
        <a:srgbClr val="506E96"/>
      </a:accent3>
      <a:accent4>
        <a:srgbClr val="87B9C8"/>
      </a:accent4>
      <a:accent5>
        <a:srgbClr val="645078"/>
      </a:accent5>
      <a:accent6>
        <a:srgbClr val="A087AA"/>
      </a:accent6>
      <a:hlink>
        <a:srgbClr val="699BBE"/>
      </a:hlink>
      <a:folHlink>
        <a:srgbClr val="B99164"/>
      </a:folHlink>
    </a:clrScheme>
    <a:fontScheme name="BFH-Schrift">
      <a:majorFont>
        <a:latin typeface="Lucida Sans"/>
        <a:ea typeface=""/>
        <a:cs typeface=""/>
      </a:majorFont>
      <a:minorFont>
        <a:latin typeface="Lucida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BFH Document" ma:contentTypeID="0x0101009127C3B567804923A8661E062BBD8EF500562C9D82744B284A86093F1D9B579BDC" ma:contentTypeVersion="2" ma:contentTypeDescription="Ein neues Dokument erstellen." ma:contentTypeScope="" ma:versionID="9c45b5bf27c78835ceac1d8ed0ad849b">
  <xsd:schema xmlns:xsd="http://www.w3.org/2001/XMLSchema" xmlns:xs="http://www.w3.org/2001/XMLSchema" xmlns:p="http://schemas.microsoft.com/office/2006/metadata/properties" xmlns:ns2="63c724b1-652e-424f-8d99-4ee509067280" xmlns:ns3="2551ef7e-3b29-44d1-a8ad-ef34c26bfc60" targetNamespace="http://schemas.microsoft.com/office/2006/metadata/properties" ma:root="true" ma:fieldsID="77ddedd9f4909d73cfb737d3d691d0f9" ns2:_="" ns3:_="">
    <xsd:import namespace="63c724b1-652e-424f-8d99-4ee509067280"/>
    <xsd:import namespace="2551ef7e-3b29-44d1-a8ad-ef34c26bfc60"/>
    <xsd:element name="properties">
      <xsd:complexType>
        <xsd:sequence>
          <xsd:element name="documentManagement">
            <xsd:complexType>
              <xsd:all>
                <xsd:element ref="ns2:BfhIntranetDepartmentText"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c724b1-652e-424f-8d99-4ee509067280" elementFormDefault="qualified">
    <xsd:import namespace="http://schemas.microsoft.com/office/2006/documentManagement/types"/>
    <xsd:import namespace="http://schemas.microsoft.com/office/infopath/2007/PartnerControls"/>
    <xsd:element name="BfhIntranetDepartmentText" ma:index="8" ma:taxonomy="true" ma:internalName="BfhIntranetDocumentTypeText" ma:taxonomyFieldName="BfhIntranetDocumentType" ma:displayName="Category" ma:fieldId="{f8359f88-a329-420a-8398-ef3d99cc0ffa}" ma:sspId="db51d986-4054-4caf-a2c9-3203a912c9cc" ma:termSetId="b53f0ae3-1e6d-4244-92c1-70838aa45c69"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551ef7e-3b29-44d1-a8ad-ef34c26bfc60" elementFormDefault="qualified">
    <xsd:import namespace="http://schemas.microsoft.com/office/2006/documentManagement/types"/>
    <xsd:import namespace="http://schemas.microsoft.com/office/infopath/2007/PartnerControls"/>
    <xsd:element name="TaxCatchAll" ma:index="10" nillable="true" ma:displayName="Taxonomy Catch All Column" ma:description="" ma:hidden="true" ma:list="{74e92fac-6607-49d4-87f2-706e70d1a0b0}" ma:internalName="TaxCatchAll" ma:showField="CatchAllData" ma:web="2551ef7e-3b29-44d1-a8ad-ef34c26bfc6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BfhIntranetDepartmentText xmlns="63c724b1-652e-424f-8d99-4ee509067280">
      <Terms xmlns="http://schemas.microsoft.com/office/infopath/2007/PartnerControls">
        <TermInfo xmlns="http://schemas.microsoft.com/office/infopath/2007/PartnerControls">
          <TermName xmlns="http://schemas.microsoft.com/office/infopath/2007/PartnerControls">Vorlage</TermName>
          <TermId xmlns="http://schemas.microsoft.com/office/infopath/2007/PartnerControls">de1a6d3c-ac6a-4b34-8edd-308eb81066db</TermId>
        </TermInfo>
      </Terms>
    </BfhIntranetDepartmentText>
    <TaxCatchAll xmlns="2551ef7e-3b29-44d1-a8ad-ef34c26bfc60">
      <Value>241</Value>
    </TaxCatchAll>
  </documentManagement>
</p:properties>
</file>

<file path=customXml/itemProps1.xml><?xml version="1.0" encoding="utf-8"?>
<ds:datastoreItem xmlns:ds="http://schemas.openxmlformats.org/officeDocument/2006/customXml" ds:itemID="{34ACECAE-8DDC-4218-ADDE-80828E100BF5}">
  <ds:schemaRefs>
    <ds:schemaRef ds:uri="http://schemas.microsoft.com/office/2006/metadata/longProperties"/>
  </ds:schemaRefs>
</ds:datastoreItem>
</file>

<file path=customXml/itemProps2.xml><?xml version="1.0" encoding="utf-8"?>
<ds:datastoreItem xmlns:ds="http://schemas.openxmlformats.org/officeDocument/2006/customXml" ds:itemID="{064F56C1-3E03-4158-81FF-45AFD11405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c724b1-652e-424f-8d99-4ee509067280"/>
    <ds:schemaRef ds:uri="2551ef7e-3b29-44d1-a8ad-ef34c26bfc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870AFC-B140-4E73-B0E2-054A74E7EB25}">
  <ds:schemaRefs>
    <ds:schemaRef ds:uri="http://schemas.microsoft.com/sharepoint/v3/contenttype/forms"/>
  </ds:schemaRefs>
</ds:datastoreItem>
</file>

<file path=customXml/itemProps4.xml><?xml version="1.0" encoding="utf-8"?>
<ds:datastoreItem xmlns:ds="http://schemas.openxmlformats.org/officeDocument/2006/customXml" ds:itemID="{12310AE4-98C2-4A3E-BE75-5A8AB8823A32}">
  <ds:schemaRefs>
    <ds:schemaRef ds:uri="http://schemas.microsoft.com/office/2006/metadata/properties"/>
    <ds:schemaRef ds:uri="63c724b1-652e-424f-8d99-4ee509067280"/>
    <ds:schemaRef ds:uri="http://purl.org/dc/terms/"/>
    <ds:schemaRef ds:uri="http://schemas.microsoft.com/office/infopath/2007/PartnerControls"/>
    <ds:schemaRef ds:uri="http://www.w3.org/XML/1998/namespace"/>
    <ds:schemaRef ds:uri="http://purl.org/dc/elements/1.1/"/>
    <ds:schemaRef ds:uri="http://purl.org/dc/dcmitype/"/>
    <ds:schemaRef ds:uri="http://schemas.openxmlformats.org/package/2006/metadata/core-properties"/>
    <ds:schemaRef ds:uri="http://schemas.microsoft.com/office/2006/documentManagement/types"/>
    <ds:schemaRef ds:uri="2551ef7e-3b29-44d1-a8ad-ef34c26bfc60"/>
  </ds:schemaRefs>
</ds:datastoreItem>
</file>

<file path=docProps/app.xml><?xml version="1.0" encoding="utf-8"?>
<Properties xmlns="http://schemas.openxmlformats.org/officeDocument/2006/extended-properties" xmlns:vt="http://schemas.openxmlformats.org/officeDocument/2006/docPropsVTypes">
  <Template/>
  <TotalTime>702</TotalTime>
  <Words>383</Words>
  <Application>Microsoft Office PowerPoint</Application>
  <PresentationFormat>Custom</PresentationFormat>
  <Paragraphs>22</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ＭＳ Ｐゴシック</vt:lpstr>
      <vt:lpstr>ＭＳ Ｐゴシック</vt:lpstr>
      <vt:lpstr>Arial</vt:lpstr>
      <vt:lpstr>Calibri</vt:lpstr>
      <vt:lpstr>Lucida Grande</vt:lpstr>
      <vt:lpstr>Lucida Sans</vt:lpstr>
      <vt:lpstr>BFH_Posterpräsentation_A1_Vorlage_quer</vt:lpstr>
      <vt:lpstr>PowerPoint Presentation</vt:lpstr>
    </vt:vector>
  </TitlesOfParts>
  <Manager>kfh1</Manager>
  <Company>Bern University of Applied Sciences - Engineering and computer science</Company>
  <LinksUpToDate>false</LinksUpToDate>
  <SharedDoc>false</SharedDoc>
  <HyperlinkBase>http://www.ti.bfh.ch/en.html</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BSc exhibition</dc:title>
  <dc:subject>Thesis at a glance</dc:subject>
  <dc:creator>staff BFH-TI</dc:creator>
  <cp:lastModifiedBy>Noli Manzoni</cp:lastModifiedBy>
  <cp:revision>102</cp:revision>
  <cp:lastPrinted>2014-04-10T14:38:53Z</cp:lastPrinted>
  <dcterms:created xsi:type="dcterms:W3CDTF">2014-04-01T09:39:32Z</dcterms:created>
  <dcterms:modified xsi:type="dcterms:W3CDTF">2018-05-28T15:28:42Z</dcterms:modified>
  <dc:language>d | f | 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BfhIntranetDocumentType">
    <vt:lpwstr>241;#Vorlage|de1a6d3c-ac6a-4b34-8edd-308eb81066db</vt:lpwstr>
  </property>
  <property fmtid="{D5CDD505-2E9C-101B-9397-08002B2CF9AE}" pid="3" name="BfhIntranetDocumentTypeText">
    <vt:lpwstr>Vorlage|de1a6d3c-ac6a-4b34-8edd-308eb81066db</vt:lpwstr>
  </property>
  <property fmtid="{D5CDD505-2E9C-101B-9397-08002B2CF9AE}" pid="4" name="TaxCatchAll">
    <vt:lpwstr>241;#Vorlage|de1a6d3c-ac6a-4b34-8edd-308eb81066db</vt:lpwstr>
  </property>
</Properties>
</file>